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20104100" cy="12566650"/>
  <p:notesSz cx="20104100" cy="125666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895661"/>
            <a:ext cx="17088486" cy="2638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7037324"/>
            <a:ext cx="14072870" cy="3141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256506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890329"/>
            <a:ext cx="8745284" cy="8293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890329"/>
            <a:ext cx="8745284" cy="8293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66146" y="4201205"/>
            <a:ext cx="17971806" cy="4367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23917" y="4168908"/>
            <a:ext cx="18056264" cy="6626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1686985"/>
            <a:ext cx="6433312" cy="628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1686985"/>
            <a:ext cx="4623943" cy="628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1686985"/>
            <a:ext cx="4623943" cy="628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25650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1242" y="9073310"/>
            <a:ext cx="7294880" cy="11315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250" spc="20"/>
              <a:t>Deep</a:t>
            </a:r>
            <a:r>
              <a:rPr dirty="0" sz="7250" spc="5"/>
              <a:t> </a:t>
            </a:r>
            <a:r>
              <a:rPr dirty="0" sz="7250" spc="535"/>
              <a:t>Learning</a:t>
            </a:r>
            <a:endParaRPr sz="72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9729" y="1757166"/>
            <a:ext cx="8397875" cy="1541780"/>
          </a:xfrm>
          <a:prstGeom prst="rect"/>
        </p:spPr>
        <p:txBody>
          <a:bodyPr wrap="square" lIns="0" tIns="55244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434"/>
              </a:spcBef>
            </a:pPr>
            <a:r>
              <a:rPr dirty="0" sz="5250" spc="459"/>
              <a:t>What</a:t>
            </a:r>
            <a:r>
              <a:rPr dirty="0" sz="5250" spc="-165"/>
              <a:t> </a:t>
            </a:r>
            <a:r>
              <a:rPr dirty="0" sz="5250" spc="260"/>
              <a:t>is</a:t>
            </a:r>
            <a:r>
              <a:rPr dirty="0" sz="5250" spc="-165"/>
              <a:t> </a:t>
            </a:r>
            <a:r>
              <a:rPr dirty="0" sz="5250" spc="375"/>
              <a:t>generative</a:t>
            </a:r>
            <a:r>
              <a:rPr dirty="0" sz="5250" spc="-165"/>
              <a:t> </a:t>
            </a:r>
            <a:r>
              <a:rPr dirty="0" sz="5250"/>
              <a:t>AI?</a:t>
            </a:r>
            <a:endParaRPr sz="5250"/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4200" spc="30">
                <a:latin typeface="Georgia"/>
                <a:cs typeface="Georgia"/>
              </a:rPr>
              <a:t>NOT</a:t>
            </a:r>
            <a:r>
              <a:rPr dirty="0" sz="4200">
                <a:latin typeface="Georgia"/>
                <a:cs typeface="Georgia"/>
              </a:rPr>
              <a:t> </a:t>
            </a:r>
            <a:r>
              <a:rPr dirty="0" sz="4200" spc="190">
                <a:latin typeface="Georgia"/>
                <a:cs typeface="Georgia"/>
              </a:rPr>
              <a:t>JUST</a:t>
            </a:r>
            <a:r>
              <a:rPr dirty="0" sz="4200" spc="5">
                <a:latin typeface="Georgia"/>
                <a:cs typeface="Georgia"/>
              </a:rPr>
              <a:t> </a:t>
            </a:r>
            <a:r>
              <a:rPr dirty="0" sz="4200" spc="229">
                <a:latin typeface="Georgia"/>
                <a:cs typeface="Georgia"/>
              </a:rPr>
              <a:t>Machine</a:t>
            </a:r>
            <a:r>
              <a:rPr dirty="0" sz="4200">
                <a:latin typeface="Georgia"/>
                <a:cs typeface="Georgia"/>
              </a:rPr>
              <a:t> </a:t>
            </a:r>
            <a:r>
              <a:rPr dirty="0" sz="4200" spc="160">
                <a:latin typeface="Georgia"/>
                <a:cs typeface="Georgia"/>
              </a:rPr>
              <a:t>Learning</a:t>
            </a:r>
            <a:endParaRPr sz="4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3917" y="4168908"/>
            <a:ext cx="16644619" cy="6626859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381000" marR="5080" indent="-368935">
              <a:lnSpc>
                <a:spcPts val="2970"/>
              </a:lnSpc>
              <a:spcBef>
                <a:spcPts val="265"/>
              </a:spcBef>
              <a:buSzPct val="121568"/>
              <a:buChar char="•"/>
              <a:tabLst>
                <a:tab pos="381000" algn="l"/>
                <a:tab pos="381635" algn="l"/>
              </a:tabLst>
            </a:pPr>
            <a:r>
              <a:rPr dirty="0" sz="2550" spc="80">
                <a:solidFill>
                  <a:srgbClr val="FFFFFF"/>
                </a:solidFill>
                <a:latin typeface="Georgia"/>
                <a:cs typeface="Georgia"/>
              </a:rPr>
              <a:t>Unlike</a:t>
            </a:r>
            <a:r>
              <a:rPr dirty="0" sz="2550" spc="2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75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dirty="0" sz="255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100">
                <a:solidFill>
                  <a:srgbClr val="FFFFFF"/>
                </a:solidFill>
                <a:latin typeface="Georgia"/>
                <a:cs typeface="Georgia"/>
              </a:rPr>
              <a:t>facial</a:t>
            </a:r>
            <a:r>
              <a:rPr dirty="0" sz="255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85">
                <a:solidFill>
                  <a:srgbClr val="FFFFFF"/>
                </a:solidFill>
                <a:latin typeface="Georgia"/>
                <a:cs typeface="Georgia"/>
              </a:rPr>
              <a:t>recognition</a:t>
            </a:r>
            <a:r>
              <a:rPr dirty="0" sz="255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105">
                <a:solidFill>
                  <a:srgbClr val="FFFFFF"/>
                </a:solidFill>
                <a:latin typeface="Georgia"/>
                <a:cs typeface="Georgia"/>
              </a:rPr>
              <a:t>example</a:t>
            </a:r>
            <a:r>
              <a:rPr dirty="0" sz="255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215">
                <a:solidFill>
                  <a:srgbClr val="FFFFFF"/>
                </a:solidFill>
                <a:latin typeface="Georgia"/>
                <a:cs typeface="Georgia"/>
              </a:rPr>
              <a:t>we</a:t>
            </a:r>
            <a:r>
              <a:rPr dirty="0" sz="255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215">
                <a:solidFill>
                  <a:srgbClr val="FFFFFF"/>
                </a:solidFill>
                <a:latin typeface="Georgia"/>
                <a:cs typeface="Georgia"/>
              </a:rPr>
              <a:t>saw</a:t>
            </a:r>
            <a:r>
              <a:rPr dirty="0" sz="255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60">
                <a:solidFill>
                  <a:srgbClr val="FFFFFF"/>
                </a:solidFill>
                <a:latin typeface="Georgia"/>
                <a:cs typeface="Georgia"/>
              </a:rPr>
              <a:t>earlier</a:t>
            </a:r>
            <a:r>
              <a:rPr dirty="0" sz="255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60">
                <a:solidFill>
                  <a:srgbClr val="FFFFFF"/>
                </a:solidFill>
                <a:latin typeface="Georgia"/>
                <a:cs typeface="Georgia"/>
              </a:rPr>
              <a:t>Generative</a:t>
            </a:r>
            <a:r>
              <a:rPr dirty="0" sz="255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20">
                <a:solidFill>
                  <a:srgbClr val="FFFFFF"/>
                </a:solidFill>
                <a:latin typeface="Georgia"/>
                <a:cs typeface="Georgia"/>
              </a:rPr>
              <a:t>AI</a:t>
            </a:r>
            <a:r>
              <a:rPr dirty="0" sz="255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150">
                <a:solidFill>
                  <a:srgbClr val="FFFFFF"/>
                </a:solidFill>
                <a:latin typeface="Georgia"/>
                <a:cs typeface="Georgia"/>
              </a:rPr>
              <a:t>can</a:t>
            </a:r>
            <a:r>
              <a:rPr dirty="0" sz="255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90">
                <a:solidFill>
                  <a:srgbClr val="FFFFFF"/>
                </a:solidFill>
                <a:latin typeface="Georgia"/>
                <a:cs typeface="Georgia"/>
              </a:rPr>
              <a:t>take</a:t>
            </a:r>
            <a:r>
              <a:rPr dirty="0" sz="255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75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dirty="0" sz="255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85">
                <a:solidFill>
                  <a:srgbClr val="FFFFFF"/>
                </a:solidFill>
                <a:latin typeface="Georgia"/>
                <a:cs typeface="Georgia"/>
              </a:rPr>
              <a:t>training</a:t>
            </a:r>
            <a:r>
              <a:rPr dirty="0" sz="255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70">
                <a:solidFill>
                  <a:srgbClr val="FFFFFF"/>
                </a:solidFill>
                <a:latin typeface="Georgia"/>
                <a:cs typeface="Georgia"/>
              </a:rPr>
              <a:t>data</a:t>
            </a:r>
            <a:r>
              <a:rPr dirty="0" sz="255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10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dirty="0" sz="255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80">
                <a:solidFill>
                  <a:srgbClr val="FFFFFF"/>
                </a:solidFill>
                <a:latin typeface="Georgia"/>
                <a:cs typeface="Georgia"/>
              </a:rPr>
              <a:t>generate </a:t>
            </a:r>
            <a:r>
              <a:rPr dirty="0" sz="2550" spc="-60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105">
                <a:solidFill>
                  <a:srgbClr val="FFFFFF"/>
                </a:solidFill>
                <a:latin typeface="Georgia"/>
                <a:cs typeface="Georgia"/>
              </a:rPr>
              <a:t>something</a:t>
            </a:r>
            <a:r>
              <a:rPr dirty="0" sz="2550" spc="1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90">
                <a:solidFill>
                  <a:srgbClr val="FFFFFF"/>
                </a:solidFill>
                <a:latin typeface="Georgia"/>
                <a:cs typeface="Georgia"/>
              </a:rPr>
              <a:t>completely</a:t>
            </a:r>
            <a:r>
              <a:rPr dirty="0" sz="2550" spc="1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200">
                <a:solidFill>
                  <a:srgbClr val="FFFFFF"/>
                </a:solidFill>
                <a:latin typeface="Georgia"/>
                <a:cs typeface="Georgia"/>
              </a:rPr>
              <a:t>new</a:t>
            </a:r>
            <a:endParaRPr sz="2550">
              <a:latin typeface="Georgia"/>
              <a:cs typeface="Georgia"/>
            </a:endParaRPr>
          </a:p>
          <a:p>
            <a:pPr marL="381000" indent="-368935">
              <a:lnSpc>
                <a:spcPct val="100000"/>
              </a:lnSpc>
              <a:spcBef>
                <a:spcPts val="2585"/>
              </a:spcBef>
              <a:buSzPct val="121568"/>
              <a:buChar char="•"/>
              <a:tabLst>
                <a:tab pos="381000" algn="l"/>
                <a:tab pos="381635" algn="l"/>
              </a:tabLst>
            </a:pPr>
            <a:r>
              <a:rPr dirty="0" sz="2550" spc="-30">
                <a:solidFill>
                  <a:srgbClr val="FFFFFF"/>
                </a:solidFill>
                <a:latin typeface="Georgia"/>
                <a:cs typeface="Georgia"/>
              </a:rPr>
              <a:t>NOT</a:t>
            </a:r>
            <a:r>
              <a:rPr dirty="0" sz="2550" spc="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60">
                <a:solidFill>
                  <a:srgbClr val="FFFFFF"/>
                </a:solidFill>
                <a:latin typeface="Georgia"/>
                <a:cs typeface="Georgia"/>
              </a:rPr>
              <a:t>Generative</a:t>
            </a:r>
            <a:r>
              <a:rPr dirty="0" sz="2550" spc="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120">
                <a:solidFill>
                  <a:srgbClr val="FFFFFF"/>
                </a:solidFill>
                <a:latin typeface="Georgia"/>
                <a:cs typeface="Georgia"/>
              </a:rPr>
              <a:t>Ai</a:t>
            </a:r>
            <a:endParaRPr sz="2550">
              <a:latin typeface="Georgia"/>
              <a:cs typeface="Georgia"/>
            </a:endParaRPr>
          </a:p>
          <a:p>
            <a:pPr lvl="1" marL="883919" indent="-369570">
              <a:lnSpc>
                <a:spcPct val="100000"/>
              </a:lnSpc>
              <a:spcBef>
                <a:spcPts val="2670"/>
              </a:spcBef>
              <a:buSzPct val="121568"/>
              <a:buChar char="•"/>
              <a:tabLst>
                <a:tab pos="883919" algn="l"/>
                <a:tab pos="884555" algn="l"/>
              </a:tabLst>
            </a:pPr>
            <a:r>
              <a:rPr dirty="0" sz="2550" spc="70">
                <a:solidFill>
                  <a:srgbClr val="FFFFFF"/>
                </a:solidFill>
                <a:latin typeface="Georgia"/>
                <a:cs typeface="Georgia"/>
              </a:rPr>
              <a:t>Number</a:t>
            </a:r>
            <a:endParaRPr sz="2550">
              <a:latin typeface="Georgia"/>
              <a:cs typeface="Georgia"/>
            </a:endParaRPr>
          </a:p>
          <a:p>
            <a:pPr lvl="1" marL="883919" indent="-369570">
              <a:lnSpc>
                <a:spcPct val="100000"/>
              </a:lnSpc>
              <a:spcBef>
                <a:spcPts val="2670"/>
              </a:spcBef>
              <a:buSzPct val="121568"/>
              <a:buChar char="•"/>
              <a:tabLst>
                <a:tab pos="883919" algn="l"/>
                <a:tab pos="884555" algn="l"/>
              </a:tabLst>
            </a:pPr>
            <a:r>
              <a:rPr dirty="0" sz="2550" spc="75">
                <a:solidFill>
                  <a:srgbClr val="FFFFFF"/>
                </a:solidFill>
                <a:latin typeface="Georgia"/>
                <a:cs typeface="Georgia"/>
              </a:rPr>
              <a:t>Classification</a:t>
            </a:r>
            <a:endParaRPr sz="2550">
              <a:latin typeface="Georgia"/>
              <a:cs typeface="Georgia"/>
            </a:endParaRPr>
          </a:p>
          <a:p>
            <a:pPr lvl="1" marL="883919" indent="-369570">
              <a:lnSpc>
                <a:spcPct val="100000"/>
              </a:lnSpc>
              <a:spcBef>
                <a:spcPts val="2670"/>
              </a:spcBef>
              <a:buSzPct val="121568"/>
              <a:buChar char="•"/>
              <a:tabLst>
                <a:tab pos="883919" algn="l"/>
                <a:tab pos="884555" algn="l"/>
              </a:tabLst>
            </a:pPr>
            <a:r>
              <a:rPr dirty="0" sz="2550" spc="50">
                <a:solidFill>
                  <a:srgbClr val="FFFFFF"/>
                </a:solidFill>
                <a:latin typeface="Georgia"/>
                <a:cs typeface="Georgia"/>
              </a:rPr>
              <a:t>Probability</a:t>
            </a:r>
            <a:endParaRPr sz="2550">
              <a:latin typeface="Georgia"/>
              <a:cs typeface="Georgia"/>
            </a:endParaRPr>
          </a:p>
          <a:p>
            <a:pPr marL="381000" indent="-368935">
              <a:lnSpc>
                <a:spcPct val="100000"/>
              </a:lnSpc>
              <a:spcBef>
                <a:spcPts val="2670"/>
              </a:spcBef>
              <a:buSzPct val="121568"/>
              <a:buChar char="•"/>
              <a:tabLst>
                <a:tab pos="381000" algn="l"/>
                <a:tab pos="381635" algn="l"/>
              </a:tabLst>
            </a:pPr>
            <a:r>
              <a:rPr dirty="0" sz="2550" spc="-40">
                <a:solidFill>
                  <a:srgbClr val="FFFFFF"/>
                </a:solidFill>
                <a:latin typeface="Georgia"/>
                <a:cs typeface="Georgia"/>
              </a:rPr>
              <a:t>IS</a:t>
            </a:r>
            <a:r>
              <a:rPr dirty="0" sz="255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60">
                <a:solidFill>
                  <a:srgbClr val="FFFFFF"/>
                </a:solidFill>
                <a:latin typeface="Georgia"/>
                <a:cs typeface="Georgia"/>
              </a:rPr>
              <a:t>Generative</a:t>
            </a:r>
            <a:r>
              <a:rPr dirty="0" sz="255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20">
                <a:solidFill>
                  <a:srgbClr val="FFFFFF"/>
                </a:solidFill>
                <a:latin typeface="Georgia"/>
                <a:cs typeface="Georgia"/>
              </a:rPr>
              <a:t>AI</a:t>
            </a:r>
            <a:endParaRPr sz="2550">
              <a:latin typeface="Georgia"/>
              <a:cs typeface="Georgia"/>
            </a:endParaRPr>
          </a:p>
          <a:p>
            <a:pPr lvl="1" marL="883919" indent="-369570">
              <a:lnSpc>
                <a:spcPct val="100000"/>
              </a:lnSpc>
              <a:spcBef>
                <a:spcPts val="2670"/>
              </a:spcBef>
              <a:buSzPct val="121568"/>
              <a:buChar char="•"/>
              <a:tabLst>
                <a:tab pos="883919" algn="l"/>
                <a:tab pos="884555" algn="l"/>
              </a:tabLst>
            </a:pPr>
            <a:r>
              <a:rPr dirty="0" sz="2550" spc="60">
                <a:solidFill>
                  <a:srgbClr val="FFFFFF"/>
                </a:solidFill>
                <a:latin typeface="Georgia"/>
                <a:cs typeface="Georgia"/>
              </a:rPr>
              <a:t>Natural</a:t>
            </a:r>
            <a:r>
              <a:rPr dirty="0" sz="2550" spc="1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95">
                <a:solidFill>
                  <a:srgbClr val="FFFFFF"/>
                </a:solidFill>
                <a:latin typeface="Georgia"/>
                <a:cs typeface="Georgia"/>
              </a:rPr>
              <a:t>Language</a:t>
            </a:r>
            <a:r>
              <a:rPr dirty="0" sz="2550" spc="1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35">
                <a:solidFill>
                  <a:srgbClr val="FFFFFF"/>
                </a:solidFill>
                <a:latin typeface="Georgia"/>
                <a:cs typeface="Georgia"/>
              </a:rPr>
              <a:t>(Text</a:t>
            </a:r>
            <a:r>
              <a:rPr dirty="0" sz="2550" spc="1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15">
                <a:solidFill>
                  <a:srgbClr val="FFFFFF"/>
                </a:solidFill>
                <a:latin typeface="Georgia"/>
                <a:cs typeface="Georgia"/>
              </a:rPr>
              <a:t>or </a:t>
            </a:r>
            <a:r>
              <a:rPr dirty="0" sz="2550" spc="75">
                <a:solidFill>
                  <a:srgbClr val="FFFFFF"/>
                </a:solidFill>
                <a:latin typeface="Georgia"/>
                <a:cs typeface="Georgia"/>
              </a:rPr>
              <a:t>Speech)</a:t>
            </a:r>
            <a:endParaRPr sz="2550">
              <a:latin typeface="Georgia"/>
              <a:cs typeface="Georgia"/>
            </a:endParaRPr>
          </a:p>
          <a:p>
            <a:pPr lvl="1" marL="883919" indent="-369570">
              <a:lnSpc>
                <a:spcPct val="100000"/>
              </a:lnSpc>
              <a:spcBef>
                <a:spcPts val="2670"/>
              </a:spcBef>
              <a:buSzPct val="121568"/>
              <a:buChar char="•"/>
              <a:tabLst>
                <a:tab pos="883919" algn="l"/>
                <a:tab pos="884555" algn="l"/>
              </a:tabLst>
            </a:pPr>
            <a:r>
              <a:rPr dirty="0" sz="2550" spc="75">
                <a:solidFill>
                  <a:srgbClr val="FFFFFF"/>
                </a:solidFill>
                <a:latin typeface="Georgia"/>
                <a:cs typeface="Georgia"/>
              </a:rPr>
              <a:t>Image</a:t>
            </a:r>
            <a:endParaRPr sz="2550">
              <a:latin typeface="Georgia"/>
              <a:cs typeface="Georgia"/>
            </a:endParaRPr>
          </a:p>
          <a:p>
            <a:pPr lvl="1" marL="883919" indent="-369570">
              <a:lnSpc>
                <a:spcPct val="100000"/>
              </a:lnSpc>
              <a:spcBef>
                <a:spcPts val="2670"/>
              </a:spcBef>
              <a:buSzPct val="121568"/>
              <a:buChar char="•"/>
              <a:tabLst>
                <a:tab pos="883919" algn="l"/>
                <a:tab pos="884555" algn="l"/>
              </a:tabLst>
            </a:pPr>
            <a:r>
              <a:rPr dirty="0" sz="2550" spc="60">
                <a:solidFill>
                  <a:srgbClr val="FFFFFF"/>
                </a:solidFill>
                <a:latin typeface="Georgia"/>
                <a:cs typeface="Georgia"/>
              </a:rPr>
              <a:t>Audio</a:t>
            </a:r>
            <a:endParaRPr sz="25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25650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00207" y="5688901"/>
            <a:ext cx="6891020" cy="16338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50" spc="1195"/>
              <a:t>Java</a:t>
            </a:r>
            <a:r>
              <a:rPr dirty="0" sz="10550" spc="-365"/>
              <a:t> </a:t>
            </a:r>
            <a:r>
              <a:rPr dirty="0" sz="10550" spc="545"/>
              <a:t>&amp;</a:t>
            </a:r>
            <a:r>
              <a:rPr dirty="0" sz="10550" spc="-365"/>
              <a:t> </a:t>
            </a:r>
            <a:r>
              <a:rPr dirty="0" sz="10550" spc="-610"/>
              <a:t>AI</a:t>
            </a:r>
            <a:endParaRPr sz="1055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9729" y="1757166"/>
            <a:ext cx="6402070" cy="1541780"/>
          </a:xfrm>
          <a:prstGeom prst="rect"/>
        </p:spPr>
        <p:txBody>
          <a:bodyPr wrap="square" lIns="0" tIns="55244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434"/>
              </a:spcBef>
            </a:pPr>
            <a:r>
              <a:rPr dirty="0" sz="5250" spc="605"/>
              <a:t>Java</a:t>
            </a:r>
            <a:r>
              <a:rPr dirty="0" sz="5250" spc="-185"/>
              <a:t> </a:t>
            </a:r>
            <a:r>
              <a:rPr dirty="0" sz="5250" spc="285"/>
              <a:t>&amp;</a:t>
            </a:r>
            <a:r>
              <a:rPr dirty="0" sz="5250" spc="-180"/>
              <a:t> </a:t>
            </a:r>
            <a:r>
              <a:rPr dirty="0" sz="5250" spc="-300"/>
              <a:t>AI</a:t>
            </a:r>
            <a:endParaRPr sz="5250"/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4200" spc="180">
                <a:latin typeface="Georgia"/>
                <a:cs typeface="Georgia"/>
              </a:rPr>
              <a:t>How</a:t>
            </a:r>
            <a:r>
              <a:rPr dirty="0" sz="4200" spc="-5">
                <a:latin typeface="Georgia"/>
                <a:cs typeface="Georgia"/>
              </a:rPr>
              <a:t> </a:t>
            </a:r>
            <a:r>
              <a:rPr dirty="0" sz="4200" spc="250">
                <a:latin typeface="Georgia"/>
                <a:cs typeface="Georgia"/>
              </a:rPr>
              <a:t>can</a:t>
            </a:r>
            <a:r>
              <a:rPr dirty="0" sz="4200" spc="-5">
                <a:latin typeface="Georgia"/>
                <a:cs typeface="Georgia"/>
              </a:rPr>
              <a:t> </a:t>
            </a:r>
            <a:r>
              <a:rPr dirty="0" sz="4200" spc="390">
                <a:latin typeface="Georgia"/>
                <a:cs typeface="Georgia"/>
              </a:rPr>
              <a:t>we</a:t>
            </a:r>
            <a:r>
              <a:rPr dirty="0" sz="4200" spc="-10">
                <a:latin typeface="Georgia"/>
                <a:cs typeface="Georgia"/>
              </a:rPr>
              <a:t> </a:t>
            </a:r>
            <a:r>
              <a:rPr dirty="0" sz="4200" spc="200">
                <a:latin typeface="Georgia"/>
                <a:cs typeface="Georgia"/>
              </a:rPr>
              <a:t>leverage</a:t>
            </a:r>
            <a:r>
              <a:rPr dirty="0" sz="4200" spc="-5">
                <a:latin typeface="Georgia"/>
                <a:cs typeface="Georgia"/>
              </a:rPr>
              <a:t> </a:t>
            </a:r>
            <a:r>
              <a:rPr dirty="0" sz="4200" spc="40">
                <a:latin typeface="Georgia"/>
                <a:cs typeface="Georgia"/>
              </a:rPr>
              <a:t>AI?</a:t>
            </a:r>
            <a:endParaRPr sz="4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3917" y="4174061"/>
            <a:ext cx="2832735" cy="4476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414020" indent="-401955">
              <a:lnSpc>
                <a:spcPct val="100000"/>
              </a:lnSpc>
              <a:spcBef>
                <a:spcPts val="114"/>
              </a:spcBef>
              <a:buSzPct val="123636"/>
              <a:buChar char="•"/>
              <a:tabLst>
                <a:tab pos="414020" algn="l"/>
                <a:tab pos="414655" algn="l"/>
              </a:tabLst>
            </a:pPr>
            <a:r>
              <a:rPr dirty="0" sz="2750" spc="195">
                <a:solidFill>
                  <a:srgbClr val="FFFFFF"/>
                </a:solidFill>
                <a:latin typeface="Georgia"/>
                <a:cs typeface="Georgia"/>
              </a:rPr>
              <a:t>W</a:t>
            </a:r>
            <a:r>
              <a:rPr dirty="0" sz="2750" spc="5">
                <a:solidFill>
                  <a:srgbClr val="FFFFFF"/>
                </a:solidFill>
                <a:latin typeface="Georgia"/>
                <a:cs typeface="Georgia"/>
              </a:rPr>
              <a:t>h</a:t>
            </a:r>
            <a:r>
              <a:rPr dirty="0" sz="2750" spc="254">
                <a:solidFill>
                  <a:srgbClr val="FFFFFF"/>
                </a:solidFill>
                <a:latin typeface="Georgia"/>
                <a:cs typeface="Georgia"/>
              </a:rPr>
              <a:t>y</a:t>
            </a:r>
            <a:r>
              <a:rPr dirty="0" sz="2750" spc="2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750" spc="22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2750" spc="-15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dirty="0" sz="2750" spc="2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750" spc="-225">
                <a:solidFill>
                  <a:srgbClr val="FFFFFF"/>
                </a:solidFill>
                <a:latin typeface="Georgia"/>
                <a:cs typeface="Georgia"/>
              </a:rPr>
              <a:t>+</a:t>
            </a:r>
            <a:r>
              <a:rPr dirty="0" sz="2750" spc="2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750" spc="155">
                <a:solidFill>
                  <a:srgbClr val="FFFFFF"/>
                </a:solidFill>
                <a:latin typeface="Georgia"/>
                <a:cs typeface="Georgia"/>
              </a:rPr>
              <a:t>J</a:t>
            </a:r>
            <a:r>
              <a:rPr dirty="0" sz="2750" spc="114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2750" spc="235">
                <a:solidFill>
                  <a:srgbClr val="FFFFFF"/>
                </a:solidFill>
                <a:latin typeface="Georgia"/>
                <a:cs typeface="Georgia"/>
              </a:rPr>
              <a:t>v</a:t>
            </a:r>
            <a:r>
              <a:rPr dirty="0" sz="2750" spc="14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endParaRPr sz="275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26520" y="4926379"/>
            <a:ext cx="158750" cy="12585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100" spc="-170">
                <a:solidFill>
                  <a:srgbClr val="FFFFFF"/>
                </a:solidFill>
                <a:latin typeface="Georgia"/>
                <a:cs typeface="Georgia"/>
              </a:rPr>
              <a:t>•</a:t>
            </a:r>
            <a:endParaRPr sz="31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255"/>
              </a:spcBef>
            </a:pPr>
            <a:r>
              <a:rPr dirty="0" sz="3100" spc="-170">
                <a:solidFill>
                  <a:srgbClr val="FFFFFF"/>
                </a:solidFill>
                <a:latin typeface="Georgia"/>
                <a:cs typeface="Georgia"/>
              </a:rPr>
              <a:t>•</a:t>
            </a:r>
            <a:endParaRPr sz="31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32040" y="4967873"/>
            <a:ext cx="11807825" cy="11703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500" spc="40">
                <a:solidFill>
                  <a:srgbClr val="FFFFFF"/>
                </a:solidFill>
                <a:latin typeface="Georgia"/>
                <a:cs typeface="Georgia"/>
              </a:rPr>
              <a:t>AI</a:t>
            </a:r>
            <a:r>
              <a:rPr dirty="0" sz="25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00" spc="125">
                <a:solidFill>
                  <a:srgbClr val="FFFFFF"/>
                </a:solidFill>
                <a:latin typeface="Georgia"/>
                <a:cs typeface="Georgia"/>
              </a:rPr>
              <a:t>is</a:t>
            </a:r>
            <a:r>
              <a:rPr dirty="0" sz="25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00" spc="130">
                <a:solidFill>
                  <a:srgbClr val="FFFFFF"/>
                </a:solidFill>
                <a:latin typeface="Georgia"/>
                <a:cs typeface="Georgia"/>
              </a:rPr>
              <a:t>becoming</a:t>
            </a:r>
            <a:r>
              <a:rPr dirty="0" sz="25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00" spc="65">
                <a:solidFill>
                  <a:srgbClr val="FFFFFF"/>
                </a:solidFill>
                <a:latin typeface="Georgia"/>
                <a:cs typeface="Georgia"/>
              </a:rPr>
              <a:t>ubiquitous</a:t>
            </a:r>
            <a:r>
              <a:rPr dirty="0" sz="25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00" spc="114">
                <a:solidFill>
                  <a:srgbClr val="FFFFFF"/>
                </a:solidFill>
                <a:latin typeface="Georgia"/>
                <a:cs typeface="Georgia"/>
              </a:rPr>
              <a:t>across</a:t>
            </a:r>
            <a:r>
              <a:rPr dirty="0" sz="25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00" spc="9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dirty="0" sz="25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00" spc="30">
                <a:solidFill>
                  <a:srgbClr val="FFFFFF"/>
                </a:solidFill>
                <a:latin typeface="Georgia"/>
                <a:cs typeface="Georgia"/>
              </a:rPr>
              <a:t>IT </a:t>
            </a:r>
            <a:r>
              <a:rPr dirty="0" sz="2500" spc="125">
                <a:solidFill>
                  <a:srgbClr val="FFFFFF"/>
                </a:solidFill>
                <a:latin typeface="Georgia"/>
                <a:cs typeface="Georgia"/>
              </a:rPr>
              <a:t>landscape</a:t>
            </a:r>
            <a:endParaRPr sz="25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2500" spc="155">
                <a:solidFill>
                  <a:srgbClr val="FFFFFF"/>
                </a:solidFill>
                <a:latin typeface="Georgia"/>
                <a:cs typeface="Georgia"/>
              </a:rPr>
              <a:t>Java</a:t>
            </a:r>
            <a:r>
              <a:rPr dirty="0" sz="25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00" spc="125">
                <a:solidFill>
                  <a:srgbClr val="FFFFFF"/>
                </a:solidFill>
                <a:latin typeface="Georgia"/>
                <a:cs typeface="Georgia"/>
              </a:rPr>
              <a:t>is</a:t>
            </a:r>
            <a:r>
              <a:rPr dirty="0" sz="25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00" spc="9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dirty="0" sz="25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00" spc="125">
                <a:solidFill>
                  <a:srgbClr val="FFFFFF"/>
                </a:solidFill>
                <a:latin typeface="Georgia"/>
                <a:cs typeface="Georgia"/>
              </a:rPr>
              <a:t>language</a:t>
            </a:r>
            <a:r>
              <a:rPr dirty="0" sz="25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00" spc="55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dirty="0" sz="25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00" spc="55">
                <a:solidFill>
                  <a:srgbClr val="FFFFFF"/>
                </a:solidFill>
                <a:latin typeface="Georgia"/>
                <a:cs typeface="Georgia"/>
              </a:rPr>
              <a:t>enterprise,</a:t>
            </a:r>
            <a:r>
              <a:rPr dirty="0" sz="25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00" spc="105">
                <a:solidFill>
                  <a:srgbClr val="FFFFFF"/>
                </a:solidFill>
                <a:latin typeface="Georgia"/>
                <a:cs typeface="Georgia"/>
              </a:rPr>
              <a:t>creating</a:t>
            </a:r>
            <a:r>
              <a:rPr dirty="0" sz="25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00" spc="155">
                <a:solidFill>
                  <a:srgbClr val="FFFFFF"/>
                </a:solidFill>
                <a:latin typeface="Georgia"/>
                <a:cs typeface="Georgia"/>
              </a:rPr>
              <a:t>Java</a:t>
            </a:r>
            <a:r>
              <a:rPr dirty="0" sz="25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00" spc="40">
                <a:solidFill>
                  <a:srgbClr val="FFFFFF"/>
                </a:solidFill>
                <a:latin typeface="Georgia"/>
                <a:cs typeface="Georgia"/>
              </a:rPr>
              <a:t>AI</a:t>
            </a:r>
            <a:r>
              <a:rPr dirty="0" sz="25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00" spc="100">
                <a:solidFill>
                  <a:srgbClr val="FFFFFF"/>
                </a:solidFill>
                <a:latin typeface="Georgia"/>
                <a:cs typeface="Georgia"/>
              </a:rPr>
              <a:t>apps</a:t>
            </a:r>
            <a:r>
              <a:rPr dirty="0" sz="25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00" spc="125">
                <a:solidFill>
                  <a:srgbClr val="FFFFFF"/>
                </a:solidFill>
                <a:latin typeface="Georgia"/>
                <a:cs typeface="Georgia"/>
              </a:rPr>
              <a:t>is</a:t>
            </a:r>
            <a:r>
              <a:rPr dirty="0" sz="25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00" spc="135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25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00" spc="220">
                <a:solidFill>
                  <a:srgbClr val="FFFFFF"/>
                </a:solidFill>
                <a:latin typeface="Georgia"/>
                <a:cs typeface="Georgia"/>
              </a:rPr>
              <a:t>new</a:t>
            </a:r>
            <a:r>
              <a:rPr dirty="0" sz="25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00" spc="80">
                <a:solidFill>
                  <a:srgbClr val="FFFFFF"/>
                </a:solidFill>
                <a:latin typeface="Georgia"/>
                <a:cs typeface="Georgia"/>
              </a:rPr>
              <a:t>requirement</a:t>
            </a:r>
            <a:endParaRPr sz="25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3917" y="6250126"/>
            <a:ext cx="13124180" cy="2255520"/>
          </a:xfrm>
          <a:prstGeom prst="rect">
            <a:avLst/>
          </a:prstGeom>
        </p:spPr>
        <p:txBody>
          <a:bodyPr wrap="square" lIns="0" tIns="254000" rIns="0" bIns="0" rtlCol="0" vert="horz">
            <a:spAutoFit/>
          </a:bodyPr>
          <a:lstStyle/>
          <a:p>
            <a:pPr marL="414020" indent="-401955">
              <a:lnSpc>
                <a:spcPct val="100000"/>
              </a:lnSpc>
              <a:spcBef>
                <a:spcPts val="2000"/>
              </a:spcBef>
              <a:buSzPct val="123636"/>
              <a:buChar char="•"/>
              <a:tabLst>
                <a:tab pos="414020" algn="l"/>
                <a:tab pos="414655" algn="l"/>
              </a:tabLst>
            </a:pPr>
            <a:r>
              <a:rPr dirty="0" sz="2750" spc="95">
                <a:solidFill>
                  <a:srgbClr val="FFFFFF"/>
                </a:solidFill>
                <a:latin typeface="Georgia"/>
                <a:cs typeface="Georgia"/>
              </a:rPr>
              <a:t>Spring</a:t>
            </a:r>
            <a:r>
              <a:rPr dirty="0" sz="2750" spc="-2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750" spc="35">
                <a:solidFill>
                  <a:srgbClr val="FFFFFF"/>
                </a:solidFill>
                <a:latin typeface="Georgia"/>
                <a:cs typeface="Georgia"/>
              </a:rPr>
              <a:t>AI</a:t>
            </a:r>
            <a:endParaRPr sz="2750">
              <a:latin typeface="Georgia"/>
              <a:cs typeface="Georgia"/>
            </a:endParaRPr>
          </a:p>
          <a:p>
            <a:pPr lvl="1" marL="916940" indent="-402590">
              <a:lnSpc>
                <a:spcPct val="100000"/>
              </a:lnSpc>
              <a:spcBef>
                <a:spcPts val="2975"/>
              </a:spcBef>
              <a:buSzPct val="123636"/>
              <a:buChar char="•"/>
              <a:tabLst>
                <a:tab pos="916940" algn="l"/>
                <a:tab pos="917575" algn="l"/>
              </a:tabLst>
            </a:pPr>
            <a:r>
              <a:rPr dirty="0" sz="2750" spc="80">
                <a:solidFill>
                  <a:srgbClr val="FFFFFF"/>
                </a:solidFill>
                <a:latin typeface="Georgia"/>
                <a:cs typeface="Georgia"/>
              </a:rPr>
              <a:t>Provide</a:t>
            </a:r>
            <a:r>
              <a:rPr dirty="0" sz="2750" spc="2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750" spc="95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dirty="0" sz="2750" spc="2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750" spc="160">
                <a:solidFill>
                  <a:srgbClr val="FFFFFF"/>
                </a:solidFill>
                <a:latin typeface="Georgia"/>
                <a:cs typeface="Georgia"/>
              </a:rPr>
              <a:t>necessary</a:t>
            </a:r>
            <a:r>
              <a:rPr dirty="0" sz="2750" spc="2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750" spc="50">
                <a:solidFill>
                  <a:srgbClr val="FFFFFF"/>
                </a:solidFill>
                <a:latin typeface="Georgia"/>
                <a:cs typeface="Georgia"/>
              </a:rPr>
              <a:t>API</a:t>
            </a:r>
            <a:r>
              <a:rPr dirty="0" sz="2750" spc="2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750" spc="180">
                <a:solidFill>
                  <a:srgbClr val="FFFFFF"/>
                </a:solidFill>
                <a:latin typeface="Georgia"/>
                <a:cs typeface="Georgia"/>
              </a:rPr>
              <a:t>access</a:t>
            </a:r>
            <a:r>
              <a:rPr dirty="0" sz="275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750" spc="125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dirty="0" sz="2750" spc="2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750" spc="125">
                <a:solidFill>
                  <a:srgbClr val="FFFFFF"/>
                </a:solidFill>
                <a:latin typeface="Georgia"/>
                <a:cs typeface="Georgia"/>
              </a:rPr>
              <a:t>components</a:t>
            </a:r>
            <a:r>
              <a:rPr dirty="0" sz="2750" spc="2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750" spc="40">
                <a:solidFill>
                  <a:srgbClr val="FFFFFF"/>
                </a:solidFill>
                <a:latin typeface="Georgia"/>
                <a:cs typeface="Georgia"/>
              </a:rPr>
              <a:t>for</a:t>
            </a:r>
            <a:r>
              <a:rPr dirty="0" sz="2750" spc="2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750" spc="100">
                <a:solidFill>
                  <a:srgbClr val="FFFFFF"/>
                </a:solidFill>
                <a:latin typeface="Georgia"/>
                <a:cs typeface="Georgia"/>
              </a:rPr>
              <a:t>developing</a:t>
            </a:r>
            <a:r>
              <a:rPr dirty="0" sz="275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750" spc="35">
                <a:solidFill>
                  <a:srgbClr val="FFFFFF"/>
                </a:solidFill>
                <a:latin typeface="Georgia"/>
                <a:cs typeface="Georgia"/>
              </a:rPr>
              <a:t>AI</a:t>
            </a:r>
            <a:r>
              <a:rPr dirty="0" sz="2750" spc="2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750" spc="105">
                <a:solidFill>
                  <a:srgbClr val="FFFFFF"/>
                </a:solidFill>
                <a:latin typeface="Georgia"/>
                <a:cs typeface="Georgia"/>
              </a:rPr>
              <a:t>apps</a:t>
            </a:r>
            <a:endParaRPr sz="2750">
              <a:latin typeface="Georgia"/>
              <a:cs typeface="Georgia"/>
            </a:endParaRPr>
          </a:p>
          <a:p>
            <a:pPr marL="417830" indent="-405765">
              <a:lnSpc>
                <a:spcPct val="100000"/>
              </a:lnSpc>
              <a:spcBef>
                <a:spcPts val="2960"/>
              </a:spcBef>
              <a:buSzPct val="124000"/>
              <a:buChar char="•"/>
              <a:tabLst>
                <a:tab pos="417830" algn="l"/>
                <a:tab pos="418465" algn="l"/>
              </a:tabLst>
            </a:pPr>
            <a:r>
              <a:rPr dirty="0" sz="2500" spc="85">
                <a:solidFill>
                  <a:srgbClr val="FFFFFF"/>
                </a:solidFill>
                <a:latin typeface="Georgia"/>
                <a:cs typeface="Georgia"/>
              </a:rPr>
              <a:t>Use</a:t>
            </a:r>
            <a:r>
              <a:rPr dirty="0" sz="2500" spc="-1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00" spc="114">
                <a:solidFill>
                  <a:srgbClr val="FFFFFF"/>
                </a:solidFill>
                <a:latin typeface="Georgia"/>
                <a:cs typeface="Georgia"/>
              </a:rPr>
              <a:t>Cases</a:t>
            </a:r>
            <a:endParaRPr sz="25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26520" y="8797465"/>
            <a:ext cx="158750" cy="201803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100" spc="-170">
                <a:solidFill>
                  <a:srgbClr val="FFFFFF"/>
                </a:solidFill>
                <a:latin typeface="Georgia"/>
                <a:cs typeface="Georgia"/>
              </a:rPr>
              <a:t>•</a:t>
            </a:r>
            <a:endParaRPr sz="31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255"/>
              </a:spcBef>
            </a:pPr>
            <a:r>
              <a:rPr dirty="0" sz="3100" spc="-170">
                <a:solidFill>
                  <a:srgbClr val="FFFFFF"/>
                </a:solidFill>
                <a:latin typeface="Georgia"/>
                <a:cs typeface="Georgia"/>
              </a:rPr>
              <a:t>•</a:t>
            </a:r>
            <a:endParaRPr sz="31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260"/>
              </a:spcBef>
            </a:pPr>
            <a:r>
              <a:rPr dirty="0" sz="3100" spc="-170">
                <a:solidFill>
                  <a:srgbClr val="FFFFFF"/>
                </a:solidFill>
                <a:latin typeface="Georgia"/>
                <a:cs typeface="Georgia"/>
              </a:rPr>
              <a:t>•</a:t>
            </a:r>
            <a:endParaRPr sz="31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32040" y="8838959"/>
            <a:ext cx="7065009" cy="19291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500" spc="-45">
                <a:solidFill>
                  <a:srgbClr val="FFFFFF"/>
                </a:solidFill>
                <a:latin typeface="Georgia"/>
                <a:cs typeface="Georgia"/>
              </a:rPr>
              <a:t>Q&amp;A</a:t>
            </a:r>
            <a:r>
              <a:rPr dirty="0" sz="250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00" spc="80">
                <a:solidFill>
                  <a:srgbClr val="FFFFFF"/>
                </a:solidFill>
                <a:latin typeface="Georgia"/>
                <a:cs typeface="Georgia"/>
              </a:rPr>
              <a:t>over</a:t>
            </a:r>
            <a:r>
              <a:rPr dirty="0" sz="250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00" spc="125">
                <a:solidFill>
                  <a:srgbClr val="FFFFFF"/>
                </a:solidFill>
                <a:latin typeface="Georgia"/>
                <a:cs typeface="Georgia"/>
              </a:rPr>
              <a:t>docs</a:t>
            </a:r>
            <a:endParaRPr sz="25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2500" spc="80">
                <a:solidFill>
                  <a:srgbClr val="FFFFFF"/>
                </a:solidFill>
                <a:latin typeface="Georgia"/>
                <a:cs typeface="Georgia"/>
              </a:rPr>
              <a:t>Documentation</a:t>
            </a:r>
            <a:r>
              <a:rPr dirty="0" sz="2500" spc="1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00" spc="120">
                <a:solidFill>
                  <a:srgbClr val="FFFFFF"/>
                </a:solidFill>
                <a:latin typeface="Georgia"/>
                <a:cs typeface="Georgia"/>
              </a:rPr>
              <a:t>summarization</a:t>
            </a:r>
            <a:endParaRPr sz="25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500" spc="45">
                <a:solidFill>
                  <a:srgbClr val="FFFFFF"/>
                </a:solidFill>
                <a:latin typeface="Georgia"/>
                <a:cs typeface="Georgia"/>
              </a:rPr>
              <a:t>Text,</a:t>
            </a:r>
            <a:r>
              <a:rPr dirty="0" sz="25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00" spc="5">
                <a:solidFill>
                  <a:srgbClr val="FFFFFF"/>
                </a:solidFill>
                <a:latin typeface="Georgia"/>
                <a:cs typeface="Georgia"/>
              </a:rPr>
              <a:t>Code,</a:t>
            </a:r>
            <a:r>
              <a:rPr dirty="0" sz="25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00" spc="50">
                <a:solidFill>
                  <a:srgbClr val="FFFFFF"/>
                </a:solidFill>
                <a:latin typeface="Georgia"/>
                <a:cs typeface="Georgia"/>
              </a:rPr>
              <a:t>Image,</a:t>
            </a:r>
            <a:r>
              <a:rPr dirty="0" sz="25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00" spc="75">
                <a:solidFill>
                  <a:srgbClr val="FFFFFF"/>
                </a:solidFill>
                <a:latin typeface="Georgia"/>
                <a:cs typeface="Georgia"/>
              </a:rPr>
              <a:t>Audio</a:t>
            </a:r>
            <a:r>
              <a:rPr dirty="0" sz="25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00" spc="12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dirty="0" sz="25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00" spc="95">
                <a:solidFill>
                  <a:srgbClr val="FFFFFF"/>
                </a:solidFill>
                <a:latin typeface="Georgia"/>
                <a:cs typeface="Georgia"/>
              </a:rPr>
              <a:t>Video</a:t>
            </a:r>
            <a:r>
              <a:rPr dirty="0" sz="25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00" spc="70">
                <a:solidFill>
                  <a:srgbClr val="FFFFFF"/>
                </a:solidFill>
                <a:latin typeface="Georgia"/>
                <a:cs typeface="Georgia"/>
              </a:rPr>
              <a:t>Generation</a:t>
            </a:r>
            <a:endParaRPr sz="25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8868" y="4144241"/>
            <a:ext cx="17553940" cy="3795395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200660">
              <a:lnSpc>
                <a:spcPct val="100000"/>
              </a:lnSpc>
              <a:spcBef>
                <a:spcPts val="450"/>
              </a:spcBef>
            </a:pPr>
            <a:r>
              <a:rPr dirty="0" sz="2450" spc="-125" b="1">
                <a:solidFill>
                  <a:srgbClr val="080808"/>
                </a:solidFill>
                <a:latin typeface="Courier New"/>
                <a:cs typeface="Courier New"/>
              </a:rPr>
              <a:t>#!/bin/bash</a:t>
            </a:r>
            <a:endParaRPr sz="2450">
              <a:latin typeface="Courier New"/>
              <a:cs typeface="Courier New"/>
            </a:endParaRPr>
          </a:p>
          <a:p>
            <a:pPr marL="12700" marR="11313160">
              <a:lnSpc>
                <a:spcPct val="112200"/>
              </a:lnSpc>
              <a:tabLst>
                <a:tab pos="4347210" algn="l"/>
              </a:tabLst>
            </a:pPr>
            <a:r>
              <a:rPr dirty="0" sz="2450" spc="10">
                <a:solidFill>
                  <a:srgbClr val="0073BF"/>
                </a:solidFill>
                <a:latin typeface="Courier New"/>
                <a:cs typeface="Courier New"/>
              </a:rPr>
              <a:t>echo</a:t>
            </a:r>
            <a:r>
              <a:rPr dirty="0" sz="2450" spc="25">
                <a:solidFill>
                  <a:srgbClr val="0073BF"/>
                </a:solidFill>
                <a:latin typeface="Courier New"/>
                <a:cs typeface="Courier New"/>
              </a:rPr>
              <a:t> </a:t>
            </a:r>
            <a:r>
              <a:rPr dirty="0" sz="2450" spc="10">
                <a:solidFill>
                  <a:srgbClr val="077D16"/>
                </a:solidFill>
                <a:latin typeface="Courier New"/>
                <a:cs typeface="Courier New"/>
              </a:rPr>
              <a:t>"Calling</a:t>
            </a:r>
            <a:r>
              <a:rPr dirty="0" sz="2450" spc="25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dirty="0" sz="2450" spc="10">
                <a:solidFill>
                  <a:srgbClr val="077D16"/>
                </a:solidFill>
                <a:latin typeface="Courier New"/>
                <a:cs typeface="Courier New"/>
              </a:rPr>
              <a:t>Open</a:t>
            </a:r>
            <a:r>
              <a:rPr dirty="0" sz="2450" spc="3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dirty="0" sz="2450" spc="10">
                <a:solidFill>
                  <a:srgbClr val="077D16"/>
                </a:solidFill>
                <a:latin typeface="Courier New"/>
                <a:cs typeface="Courier New"/>
              </a:rPr>
              <a:t>AI	</a:t>
            </a:r>
            <a:r>
              <a:rPr dirty="0" sz="2450" spc="-730">
                <a:solidFill>
                  <a:srgbClr val="077D16"/>
                </a:solidFill>
                <a:latin typeface="Courier New"/>
                <a:cs typeface="Courier New"/>
              </a:rPr>
              <a:t>..." </a:t>
            </a:r>
            <a:r>
              <a:rPr dirty="0" sz="2450" spc="-725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dirty="0" sz="2450" spc="10">
                <a:latin typeface="Courier New"/>
                <a:cs typeface="Courier New"/>
              </a:rPr>
              <a:t>MY_OPENAI_KEY</a:t>
            </a:r>
            <a:r>
              <a:rPr dirty="0" sz="2450" spc="1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dirty="0" sz="2450" spc="10">
                <a:solidFill>
                  <a:srgbClr val="077D16"/>
                </a:solidFill>
                <a:latin typeface="Courier New"/>
                <a:cs typeface="Courier New"/>
              </a:rPr>
              <a:t>"YOUR_API_KEY_HERE"</a:t>
            </a:r>
            <a:endParaRPr sz="2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2450" spc="10">
                <a:latin typeface="Courier New"/>
                <a:cs typeface="Courier New"/>
              </a:rPr>
              <a:t>PROMPT</a:t>
            </a:r>
            <a:r>
              <a:rPr dirty="0" sz="2450" spc="1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dirty="0" sz="2450" spc="10">
                <a:solidFill>
                  <a:srgbClr val="077D16"/>
                </a:solidFill>
                <a:latin typeface="Courier New"/>
                <a:cs typeface="Courier New"/>
              </a:rPr>
              <a:t>"When</a:t>
            </a:r>
            <a:r>
              <a:rPr dirty="0" sz="2450" spc="2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dirty="0" sz="2450" spc="10">
                <a:solidFill>
                  <a:srgbClr val="077D16"/>
                </a:solidFill>
                <a:latin typeface="Courier New"/>
                <a:cs typeface="Courier New"/>
              </a:rPr>
              <a:t>was</a:t>
            </a:r>
            <a:r>
              <a:rPr dirty="0" sz="2450" spc="2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dirty="0" sz="2450" spc="10">
                <a:solidFill>
                  <a:srgbClr val="077D16"/>
                </a:solidFill>
                <a:latin typeface="Courier New"/>
                <a:cs typeface="Courier New"/>
              </a:rPr>
              <a:t>the</a:t>
            </a:r>
            <a:r>
              <a:rPr dirty="0" sz="2450" spc="2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dirty="0" sz="2450" spc="10">
                <a:solidFill>
                  <a:srgbClr val="077D16"/>
                </a:solidFill>
                <a:latin typeface="Courier New"/>
                <a:cs typeface="Courier New"/>
              </a:rPr>
              <a:t>first</a:t>
            </a:r>
            <a:r>
              <a:rPr dirty="0" sz="2450" spc="2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dirty="0" sz="2450" spc="10">
                <a:solidFill>
                  <a:srgbClr val="077D16"/>
                </a:solidFill>
                <a:latin typeface="Courier New"/>
                <a:cs typeface="Courier New"/>
              </a:rPr>
              <a:t>version</a:t>
            </a:r>
            <a:r>
              <a:rPr dirty="0" sz="2450" spc="2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dirty="0" sz="2450" spc="10">
                <a:solidFill>
                  <a:srgbClr val="077D16"/>
                </a:solidFill>
                <a:latin typeface="Courier New"/>
                <a:cs typeface="Courier New"/>
              </a:rPr>
              <a:t>of</a:t>
            </a:r>
            <a:r>
              <a:rPr dirty="0" sz="2450" spc="2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dirty="0" sz="2450" spc="10">
                <a:solidFill>
                  <a:srgbClr val="077D16"/>
                </a:solidFill>
                <a:latin typeface="Courier New"/>
                <a:cs typeface="Courier New"/>
              </a:rPr>
              <a:t>Java</a:t>
            </a:r>
            <a:r>
              <a:rPr dirty="0" sz="2450" spc="2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dirty="0" sz="2450" spc="10">
                <a:solidFill>
                  <a:srgbClr val="077D16"/>
                </a:solidFill>
                <a:latin typeface="Courier New"/>
                <a:cs typeface="Courier New"/>
              </a:rPr>
              <a:t>released?"</a:t>
            </a:r>
            <a:endParaRPr sz="2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450" spc="10">
                <a:solidFill>
                  <a:srgbClr val="0073BF"/>
                </a:solidFill>
                <a:latin typeface="Courier New"/>
                <a:cs typeface="Courier New"/>
              </a:rPr>
              <a:t>curl</a:t>
            </a:r>
            <a:r>
              <a:rPr dirty="0" sz="2450" spc="20">
                <a:solidFill>
                  <a:srgbClr val="0073BF"/>
                </a:solidFill>
                <a:latin typeface="Courier New"/>
                <a:cs typeface="Courier New"/>
              </a:rPr>
              <a:t> </a:t>
            </a:r>
            <a:r>
              <a:rPr dirty="0" sz="2450" spc="10">
                <a:solidFill>
                  <a:srgbClr val="080808"/>
                </a:solidFill>
                <a:latin typeface="Courier New"/>
                <a:cs typeface="Courier New"/>
              </a:rPr>
              <a:t>https:</a:t>
            </a:r>
            <a:r>
              <a:rPr dirty="0" sz="2450" spc="2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dirty="0" sz="2450" spc="-30">
                <a:solidFill>
                  <a:srgbClr val="080808"/>
                </a:solidFill>
                <a:latin typeface="Courier New"/>
                <a:cs typeface="Courier New"/>
              </a:rPr>
              <a:t>//api.openai.com/v1/chat/completions</a:t>
            </a:r>
            <a:r>
              <a:rPr dirty="0" sz="2450" spc="2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dirty="0" sz="2450" spc="10">
                <a:solidFill>
                  <a:srgbClr val="080808"/>
                </a:solidFill>
                <a:latin typeface="Courier New"/>
                <a:cs typeface="Courier New"/>
              </a:rPr>
              <a:t>\</a:t>
            </a:r>
            <a:endParaRPr sz="245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  <a:spcBef>
                <a:spcPts val="359"/>
              </a:spcBef>
            </a:pPr>
            <a:r>
              <a:rPr dirty="0" sz="2450" spc="10">
                <a:solidFill>
                  <a:srgbClr val="080808"/>
                </a:solidFill>
                <a:latin typeface="Courier New"/>
                <a:cs typeface="Courier New"/>
              </a:rPr>
              <a:t>-H</a:t>
            </a:r>
            <a:r>
              <a:rPr dirty="0" sz="2450" spc="15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dirty="0" sz="2450" spc="10">
                <a:solidFill>
                  <a:srgbClr val="077D16"/>
                </a:solidFill>
                <a:latin typeface="Courier New"/>
                <a:cs typeface="Courier New"/>
              </a:rPr>
              <a:t>"Content-Type:</a:t>
            </a:r>
            <a:r>
              <a:rPr dirty="0" sz="2450" spc="2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dirty="0" sz="2450" spc="10">
                <a:solidFill>
                  <a:srgbClr val="077D16"/>
                </a:solidFill>
                <a:latin typeface="Courier New"/>
                <a:cs typeface="Courier New"/>
              </a:rPr>
              <a:t>application/json"</a:t>
            </a:r>
            <a:r>
              <a:rPr dirty="0" sz="2450" spc="2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dirty="0" sz="2450" spc="10">
                <a:solidFill>
                  <a:srgbClr val="080808"/>
                </a:solidFill>
                <a:latin typeface="Courier New"/>
                <a:cs typeface="Courier New"/>
              </a:rPr>
              <a:t>\</a:t>
            </a:r>
            <a:endParaRPr sz="245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  <a:spcBef>
                <a:spcPts val="355"/>
              </a:spcBef>
            </a:pPr>
            <a:r>
              <a:rPr dirty="0" sz="2450" spc="10">
                <a:solidFill>
                  <a:srgbClr val="080808"/>
                </a:solidFill>
                <a:latin typeface="Courier New"/>
                <a:cs typeface="Courier New"/>
              </a:rPr>
              <a:t>-H</a:t>
            </a:r>
            <a:r>
              <a:rPr dirty="0" sz="2450" spc="2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dirty="0" sz="2450" spc="10">
                <a:solidFill>
                  <a:srgbClr val="077D16"/>
                </a:solidFill>
                <a:latin typeface="Courier New"/>
                <a:cs typeface="Courier New"/>
              </a:rPr>
              <a:t>"Authorization:</a:t>
            </a:r>
            <a:r>
              <a:rPr dirty="0" sz="2450" spc="2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dirty="0" sz="2450" spc="10">
                <a:solidFill>
                  <a:srgbClr val="077D16"/>
                </a:solidFill>
                <a:latin typeface="Courier New"/>
                <a:cs typeface="Courier New"/>
              </a:rPr>
              <a:t>Bearer</a:t>
            </a:r>
            <a:r>
              <a:rPr dirty="0" sz="2450" spc="2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dirty="0" sz="2450" spc="10">
                <a:latin typeface="Courier New"/>
                <a:cs typeface="Courier New"/>
              </a:rPr>
              <a:t>$MY_OPENAI_KEY</a:t>
            </a:r>
            <a:r>
              <a:rPr dirty="0" sz="2450" spc="10">
                <a:solidFill>
                  <a:srgbClr val="077D16"/>
                </a:solidFill>
                <a:latin typeface="Courier New"/>
                <a:cs typeface="Courier New"/>
              </a:rPr>
              <a:t>"</a:t>
            </a:r>
            <a:r>
              <a:rPr dirty="0" sz="2450" spc="2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dirty="0" sz="2450" spc="10">
                <a:solidFill>
                  <a:srgbClr val="080808"/>
                </a:solidFill>
                <a:latin typeface="Courier New"/>
                <a:cs typeface="Courier New"/>
              </a:rPr>
              <a:t>\</a:t>
            </a:r>
            <a:endParaRPr sz="245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  <a:spcBef>
                <a:spcPts val="359"/>
              </a:spcBef>
            </a:pPr>
            <a:r>
              <a:rPr dirty="0" sz="2450" spc="10">
                <a:solidFill>
                  <a:srgbClr val="080808"/>
                </a:solidFill>
                <a:latin typeface="Courier New"/>
                <a:cs typeface="Courier New"/>
              </a:rPr>
              <a:t>-d</a:t>
            </a:r>
            <a:r>
              <a:rPr dirty="0" sz="2450" spc="4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dirty="0" sz="2450" spc="10">
                <a:solidFill>
                  <a:srgbClr val="077D16"/>
                </a:solidFill>
                <a:latin typeface="Courier New"/>
                <a:cs typeface="Courier New"/>
              </a:rPr>
              <a:t>'{"model":</a:t>
            </a:r>
            <a:r>
              <a:rPr dirty="0" sz="2450" spc="4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dirty="0" sz="2450" spc="10">
                <a:solidFill>
                  <a:srgbClr val="077D16"/>
                </a:solidFill>
                <a:latin typeface="Courier New"/>
                <a:cs typeface="Courier New"/>
              </a:rPr>
              <a:t>"gpt-3.5-turbo",</a:t>
            </a:r>
            <a:r>
              <a:rPr dirty="0" sz="2450" spc="4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dirty="0" sz="2450" spc="10">
                <a:solidFill>
                  <a:srgbClr val="077D16"/>
                </a:solidFill>
                <a:latin typeface="Courier New"/>
                <a:cs typeface="Courier New"/>
              </a:rPr>
              <a:t>"messages":</a:t>
            </a:r>
            <a:r>
              <a:rPr dirty="0" sz="2450" spc="4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dirty="0" sz="2450" spc="10">
                <a:solidFill>
                  <a:srgbClr val="077D16"/>
                </a:solidFill>
                <a:latin typeface="Courier New"/>
                <a:cs typeface="Courier New"/>
              </a:rPr>
              <a:t>[{"role":"user",</a:t>
            </a:r>
            <a:r>
              <a:rPr dirty="0" sz="2450" spc="45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dirty="0" sz="2450" spc="10">
                <a:solidFill>
                  <a:srgbClr val="077D16"/>
                </a:solidFill>
                <a:latin typeface="Courier New"/>
                <a:cs typeface="Courier New"/>
              </a:rPr>
              <a:t>"content":</a:t>
            </a:r>
            <a:r>
              <a:rPr dirty="0" sz="2450" spc="4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dirty="0" sz="2450" spc="10">
                <a:solidFill>
                  <a:srgbClr val="077D16"/>
                </a:solidFill>
                <a:latin typeface="Courier New"/>
                <a:cs typeface="Courier New"/>
              </a:rPr>
              <a:t>"'"</a:t>
            </a:r>
            <a:r>
              <a:rPr dirty="0" sz="2450" spc="10">
                <a:solidFill>
                  <a:srgbClr val="0033B3"/>
                </a:solidFill>
                <a:latin typeface="Courier New"/>
                <a:cs typeface="Courier New"/>
              </a:rPr>
              <a:t>$</a:t>
            </a:r>
            <a:r>
              <a:rPr dirty="0" sz="2450" spc="10">
                <a:solidFill>
                  <a:srgbClr val="080808"/>
                </a:solidFill>
                <a:latin typeface="Courier New"/>
                <a:cs typeface="Courier New"/>
              </a:rPr>
              <a:t>{PROMPT}</a:t>
            </a:r>
            <a:r>
              <a:rPr dirty="0" sz="2450" spc="10">
                <a:solidFill>
                  <a:srgbClr val="077D16"/>
                </a:solidFill>
                <a:latin typeface="Courier New"/>
                <a:cs typeface="Courier New"/>
              </a:rPr>
              <a:t>"'"}]</a:t>
            </a:r>
            <a:r>
              <a:rPr dirty="0" sz="2450" spc="4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dirty="0" sz="2450" spc="10">
                <a:solidFill>
                  <a:srgbClr val="077D16"/>
                </a:solidFill>
                <a:latin typeface="Courier New"/>
                <a:cs typeface="Courier New"/>
              </a:rPr>
              <a:t>}'</a:t>
            </a:r>
            <a:endParaRPr sz="24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082" y="1304454"/>
            <a:ext cx="19359934" cy="995615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91954" y="608224"/>
            <a:ext cx="16309975" cy="108318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16610" marR="5080" indent="-804545">
              <a:lnSpc>
                <a:spcPct val="113599"/>
              </a:lnSpc>
              <a:spcBef>
                <a:spcPts val="90"/>
              </a:spcBef>
            </a:pPr>
            <a:r>
              <a:rPr dirty="0" sz="2600" spc="2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dirty="0" sz="2600" spc="3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dirty="0" sz="2600" spc="20">
                <a:solidFill>
                  <a:srgbClr val="0033B3"/>
                </a:solidFill>
                <a:latin typeface="Courier New"/>
                <a:cs typeface="Courier New"/>
              </a:rPr>
              <a:t>static</a:t>
            </a:r>
            <a:r>
              <a:rPr dirty="0" sz="2600" spc="35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dirty="0" sz="2600" spc="20">
                <a:solidFill>
                  <a:srgbClr val="0033B3"/>
                </a:solidFill>
                <a:latin typeface="Courier New"/>
                <a:cs typeface="Courier New"/>
              </a:rPr>
              <a:t>void</a:t>
            </a:r>
            <a:r>
              <a:rPr dirty="0" sz="2600" spc="3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dirty="0" sz="2600" spc="20">
                <a:solidFill>
                  <a:srgbClr val="00627A"/>
                </a:solidFill>
                <a:latin typeface="Courier New"/>
                <a:cs typeface="Courier New"/>
              </a:rPr>
              <a:t>main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dirty="0" sz="2600" spc="20">
                <a:latin typeface="Courier New"/>
                <a:cs typeface="Courier New"/>
              </a:rPr>
              <a:t>String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[]</a:t>
            </a:r>
            <a:r>
              <a:rPr dirty="0" sz="2600" spc="35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dirty="0" sz="2600" spc="20">
                <a:latin typeface="Courier New"/>
                <a:cs typeface="Courier New"/>
              </a:rPr>
              <a:t>args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)</a:t>
            </a:r>
            <a:r>
              <a:rPr dirty="0" sz="2600" spc="3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dirty="0" sz="2600" spc="20">
                <a:solidFill>
                  <a:srgbClr val="0033B3"/>
                </a:solidFill>
                <a:latin typeface="Courier New"/>
                <a:cs typeface="Courier New"/>
              </a:rPr>
              <a:t>throws</a:t>
            </a:r>
            <a:r>
              <a:rPr dirty="0" sz="2600" spc="35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dirty="0" sz="2600" spc="20">
                <a:latin typeface="Courier New"/>
                <a:cs typeface="Courier New"/>
              </a:rPr>
              <a:t>IOException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dirty="0" sz="2600" spc="3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dirty="0" sz="2600" spc="20">
                <a:latin typeface="Courier New"/>
                <a:cs typeface="Courier New"/>
              </a:rPr>
              <a:t>InterruptedException</a:t>
            </a:r>
            <a:r>
              <a:rPr dirty="0" sz="2600" spc="35">
                <a:latin typeface="Courier New"/>
                <a:cs typeface="Courier New"/>
              </a:rPr>
              <a:t> 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{ </a:t>
            </a:r>
            <a:r>
              <a:rPr dirty="0" sz="2600" spc="-1545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dirty="0" sz="2600" spc="20">
                <a:solidFill>
                  <a:srgbClr val="0033B3"/>
                </a:solidFill>
                <a:latin typeface="Courier New"/>
                <a:cs typeface="Courier New"/>
              </a:rPr>
              <a:t>var</a:t>
            </a:r>
            <a:r>
              <a:rPr dirty="0" sz="2600" spc="15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dirty="0" sz="2600" spc="20">
                <a:latin typeface="Courier New"/>
                <a:cs typeface="Courier New"/>
              </a:rPr>
              <a:t>apiKey 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= </a:t>
            </a:r>
            <a:r>
              <a:rPr dirty="0" sz="2600" spc="20">
                <a:solidFill>
                  <a:srgbClr val="077D16"/>
                </a:solidFill>
                <a:latin typeface="Courier New"/>
                <a:cs typeface="Courier New"/>
              </a:rPr>
              <a:t>"YOUR_API_KEY_HERE"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600">
              <a:latin typeface="Courier New"/>
              <a:cs typeface="Courier New"/>
            </a:endParaRPr>
          </a:p>
          <a:p>
            <a:pPr marL="816610">
              <a:lnSpc>
                <a:spcPct val="100000"/>
              </a:lnSpc>
              <a:spcBef>
                <a:spcPts val="425"/>
              </a:spcBef>
            </a:pPr>
            <a:r>
              <a:rPr dirty="0" sz="2600" spc="20">
                <a:solidFill>
                  <a:srgbClr val="0033B3"/>
                </a:solidFill>
                <a:latin typeface="Courier New"/>
                <a:cs typeface="Courier New"/>
              </a:rPr>
              <a:t>var</a:t>
            </a:r>
            <a:r>
              <a:rPr dirty="0" sz="260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dirty="0" sz="2600" spc="20">
                <a:latin typeface="Courier New"/>
                <a:cs typeface="Courier New"/>
              </a:rPr>
              <a:t>body</a:t>
            </a:r>
            <a:r>
              <a:rPr dirty="0" sz="2600">
                <a:latin typeface="Courier New"/>
                <a:cs typeface="Courier New"/>
              </a:rPr>
              <a:t> 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dirty="0" sz="260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dirty="0" sz="2600" spc="20">
                <a:solidFill>
                  <a:srgbClr val="077D16"/>
                </a:solidFill>
                <a:latin typeface="Courier New"/>
                <a:cs typeface="Courier New"/>
              </a:rPr>
              <a:t>"""</a:t>
            </a:r>
            <a:endParaRPr sz="2600">
              <a:latin typeface="Courier New"/>
              <a:cs typeface="Courier New"/>
            </a:endParaRPr>
          </a:p>
          <a:p>
            <a:pPr marL="2425065">
              <a:lnSpc>
                <a:spcPct val="100000"/>
              </a:lnSpc>
              <a:spcBef>
                <a:spcPts val="425"/>
              </a:spcBef>
            </a:pPr>
            <a:r>
              <a:rPr dirty="0" sz="2600" spc="20">
                <a:solidFill>
                  <a:srgbClr val="077D16"/>
                </a:solidFill>
                <a:latin typeface="Courier New"/>
                <a:cs typeface="Courier New"/>
              </a:rPr>
              <a:t>{</a:t>
            </a:r>
            <a:endParaRPr sz="2600">
              <a:latin typeface="Courier New"/>
              <a:cs typeface="Courier New"/>
            </a:endParaRPr>
          </a:p>
          <a:p>
            <a:pPr marL="3228975" marR="9654540">
              <a:lnSpc>
                <a:spcPct val="113599"/>
              </a:lnSpc>
              <a:spcBef>
                <a:spcPts val="5"/>
              </a:spcBef>
            </a:pPr>
            <a:r>
              <a:rPr dirty="0" sz="2600" spc="20">
                <a:solidFill>
                  <a:srgbClr val="077D16"/>
                </a:solidFill>
                <a:latin typeface="Courier New"/>
                <a:cs typeface="Courier New"/>
              </a:rPr>
              <a:t>"model":</a:t>
            </a:r>
            <a:r>
              <a:rPr dirty="0" sz="2600" spc="-4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dirty="0" sz="2600" spc="20">
                <a:solidFill>
                  <a:srgbClr val="077D16"/>
                </a:solidFill>
                <a:latin typeface="Courier New"/>
                <a:cs typeface="Courier New"/>
              </a:rPr>
              <a:t>"gpt-4", </a:t>
            </a:r>
            <a:r>
              <a:rPr dirty="0" sz="2600" spc="-1545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dirty="0" sz="2600" spc="20">
                <a:solidFill>
                  <a:srgbClr val="077D16"/>
                </a:solidFill>
                <a:latin typeface="Courier New"/>
                <a:cs typeface="Courier New"/>
              </a:rPr>
              <a:t>"messages":</a:t>
            </a:r>
            <a:r>
              <a:rPr dirty="0" sz="2600" spc="5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dirty="0" sz="2600" spc="20">
                <a:solidFill>
                  <a:srgbClr val="077D16"/>
                </a:solidFill>
                <a:latin typeface="Courier New"/>
                <a:cs typeface="Courier New"/>
              </a:rPr>
              <a:t>[</a:t>
            </a:r>
            <a:endParaRPr sz="2600">
              <a:latin typeface="Courier New"/>
              <a:cs typeface="Courier New"/>
            </a:endParaRPr>
          </a:p>
          <a:p>
            <a:pPr marL="4033520">
              <a:lnSpc>
                <a:spcPct val="100000"/>
              </a:lnSpc>
              <a:spcBef>
                <a:spcPts val="425"/>
              </a:spcBef>
            </a:pPr>
            <a:r>
              <a:rPr dirty="0" sz="2600" spc="20">
                <a:solidFill>
                  <a:srgbClr val="077D16"/>
                </a:solidFill>
                <a:latin typeface="Courier New"/>
                <a:cs typeface="Courier New"/>
              </a:rPr>
              <a:t>{</a:t>
            </a:r>
            <a:endParaRPr sz="2600">
              <a:latin typeface="Courier New"/>
              <a:cs typeface="Courier New"/>
            </a:endParaRPr>
          </a:p>
          <a:p>
            <a:pPr marL="4837430">
              <a:lnSpc>
                <a:spcPct val="100000"/>
              </a:lnSpc>
              <a:spcBef>
                <a:spcPts val="425"/>
              </a:spcBef>
            </a:pPr>
            <a:r>
              <a:rPr dirty="0" sz="2600" spc="20">
                <a:solidFill>
                  <a:srgbClr val="077D16"/>
                </a:solidFill>
                <a:latin typeface="Courier New"/>
                <a:cs typeface="Courier New"/>
              </a:rPr>
              <a:t>"role":</a:t>
            </a:r>
            <a:r>
              <a:rPr dirty="0" sz="2600" spc="-2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dirty="0" sz="2600" spc="20">
                <a:solidFill>
                  <a:srgbClr val="077D16"/>
                </a:solidFill>
                <a:latin typeface="Courier New"/>
                <a:cs typeface="Courier New"/>
              </a:rPr>
              <a:t>"user",</a:t>
            </a:r>
            <a:endParaRPr sz="2600">
              <a:latin typeface="Courier New"/>
              <a:cs typeface="Courier New"/>
            </a:endParaRPr>
          </a:p>
          <a:p>
            <a:pPr marL="4837430">
              <a:lnSpc>
                <a:spcPct val="100000"/>
              </a:lnSpc>
              <a:spcBef>
                <a:spcPts val="425"/>
              </a:spcBef>
            </a:pPr>
            <a:r>
              <a:rPr dirty="0" sz="2600" spc="20">
                <a:solidFill>
                  <a:srgbClr val="077D16"/>
                </a:solidFill>
                <a:latin typeface="Courier New"/>
                <a:cs typeface="Courier New"/>
              </a:rPr>
              <a:t>"content":</a:t>
            </a:r>
            <a:r>
              <a:rPr dirty="0" sz="2600" spc="15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dirty="0" sz="2600" spc="20">
                <a:solidFill>
                  <a:srgbClr val="077D16"/>
                </a:solidFill>
                <a:latin typeface="Courier New"/>
                <a:cs typeface="Courier New"/>
              </a:rPr>
              <a:t>"What</a:t>
            </a:r>
            <a:r>
              <a:rPr dirty="0" sz="2600" spc="15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dirty="0" sz="2600" spc="20">
                <a:solidFill>
                  <a:srgbClr val="077D16"/>
                </a:solidFill>
                <a:latin typeface="Courier New"/>
                <a:cs typeface="Courier New"/>
              </a:rPr>
              <a:t>is</a:t>
            </a:r>
            <a:r>
              <a:rPr dirty="0" sz="2600" spc="15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dirty="0" sz="2600" spc="20">
                <a:solidFill>
                  <a:srgbClr val="077D16"/>
                </a:solidFill>
                <a:latin typeface="Courier New"/>
                <a:cs typeface="Courier New"/>
              </a:rPr>
              <a:t>Spring</a:t>
            </a:r>
            <a:r>
              <a:rPr dirty="0" sz="2600" spc="15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dirty="0" sz="2600" spc="20">
                <a:solidFill>
                  <a:srgbClr val="077D16"/>
                </a:solidFill>
                <a:latin typeface="Courier New"/>
                <a:cs typeface="Courier New"/>
              </a:rPr>
              <a:t>Boot?"</a:t>
            </a:r>
            <a:endParaRPr sz="2600">
              <a:latin typeface="Courier New"/>
              <a:cs typeface="Courier New"/>
            </a:endParaRPr>
          </a:p>
          <a:p>
            <a:pPr marL="4033520">
              <a:lnSpc>
                <a:spcPct val="100000"/>
              </a:lnSpc>
              <a:spcBef>
                <a:spcPts val="425"/>
              </a:spcBef>
            </a:pPr>
            <a:r>
              <a:rPr dirty="0" sz="2600" spc="20">
                <a:solidFill>
                  <a:srgbClr val="077D16"/>
                </a:solidFill>
                <a:latin typeface="Courier New"/>
                <a:cs typeface="Courier New"/>
              </a:rPr>
              <a:t>}</a:t>
            </a:r>
            <a:endParaRPr sz="2600">
              <a:latin typeface="Courier New"/>
              <a:cs typeface="Courier New"/>
            </a:endParaRPr>
          </a:p>
          <a:p>
            <a:pPr algn="r" marR="12871450">
              <a:lnSpc>
                <a:spcPct val="100000"/>
              </a:lnSpc>
              <a:spcBef>
                <a:spcPts val="425"/>
              </a:spcBef>
            </a:pPr>
            <a:r>
              <a:rPr dirty="0" sz="2600" spc="20">
                <a:solidFill>
                  <a:srgbClr val="077D16"/>
                </a:solidFill>
                <a:latin typeface="Courier New"/>
                <a:cs typeface="Courier New"/>
              </a:rPr>
              <a:t>]</a:t>
            </a:r>
            <a:endParaRPr sz="2600">
              <a:latin typeface="Courier New"/>
              <a:cs typeface="Courier New"/>
            </a:endParaRPr>
          </a:p>
          <a:p>
            <a:pPr algn="r" marR="12871450">
              <a:lnSpc>
                <a:spcPct val="100000"/>
              </a:lnSpc>
              <a:spcBef>
                <a:spcPts val="425"/>
              </a:spcBef>
            </a:pPr>
            <a:r>
              <a:rPr dirty="0" sz="2600" spc="20">
                <a:solidFill>
                  <a:srgbClr val="077D16"/>
                </a:solidFill>
                <a:latin typeface="Courier New"/>
                <a:cs typeface="Courier New"/>
              </a:rPr>
              <a:t>}"""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Courier New"/>
              <a:cs typeface="Courier New"/>
            </a:endParaRPr>
          </a:p>
          <a:p>
            <a:pPr marL="816610">
              <a:lnSpc>
                <a:spcPct val="100000"/>
              </a:lnSpc>
            </a:pPr>
            <a:r>
              <a:rPr dirty="0" sz="2600" spc="20">
                <a:latin typeface="Courier New"/>
                <a:cs typeface="Courier New"/>
              </a:rPr>
              <a:t>HttpRequest</a:t>
            </a:r>
            <a:r>
              <a:rPr dirty="0" sz="2600" spc="25">
                <a:latin typeface="Courier New"/>
                <a:cs typeface="Courier New"/>
              </a:rPr>
              <a:t> </a:t>
            </a:r>
            <a:r>
              <a:rPr dirty="0" sz="2600" spc="20">
                <a:latin typeface="Courier New"/>
                <a:cs typeface="Courier New"/>
              </a:rPr>
              <a:t>request</a:t>
            </a:r>
            <a:r>
              <a:rPr dirty="0" sz="2600" spc="25">
                <a:latin typeface="Courier New"/>
                <a:cs typeface="Courier New"/>
              </a:rPr>
              <a:t> 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dirty="0" sz="2600" spc="25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dirty="0" sz="2600" spc="20">
                <a:latin typeface="Courier New"/>
                <a:cs typeface="Courier New"/>
              </a:rPr>
              <a:t>HttpRequest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dirty="0" sz="2600" spc="20" i="1">
                <a:solidFill>
                  <a:srgbClr val="080808"/>
                </a:solidFill>
                <a:latin typeface="Courier New"/>
                <a:cs typeface="Courier New"/>
              </a:rPr>
              <a:t>newBuilder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()</a:t>
            </a:r>
            <a:endParaRPr sz="2600">
              <a:latin typeface="Courier New"/>
              <a:cs typeface="Courier New"/>
            </a:endParaRPr>
          </a:p>
          <a:p>
            <a:pPr marL="2425065">
              <a:lnSpc>
                <a:spcPct val="100000"/>
              </a:lnSpc>
              <a:spcBef>
                <a:spcPts val="425"/>
              </a:spcBef>
            </a:pP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.uri(</a:t>
            </a:r>
            <a:r>
              <a:rPr dirty="0" sz="2600" spc="20">
                <a:latin typeface="Courier New"/>
                <a:cs typeface="Courier New"/>
              </a:rPr>
              <a:t>URI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dirty="0" sz="2600" spc="20" i="1">
                <a:solidFill>
                  <a:srgbClr val="080808"/>
                </a:solidFill>
                <a:latin typeface="Courier New"/>
                <a:cs typeface="Courier New"/>
              </a:rPr>
              <a:t>create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dirty="0" sz="2600" spc="20">
                <a:solidFill>
                  <a:srgbClr val="077D16"/>
                </a:solidFill>
                <a:latin typeface="Courier New"/>
                <a:cs typeface="Courier New"/>
              </a:rPr>
              <a:t>"https:</a:t>
            </a:r>
            <a:r>
              <a:rPr dirty="0" sz="2600" spc="5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dirty="0" sz="2600" spc="-20">
                <a:solidFill>
                  <a:srgbClr val="077D16"/>
                </a:solidFill>
                <a:latin typeface="Courier New"/>
                <a:cs typeface="Courier New"/>
              </a:rPr>
              <a:t>//api.openai.com/v1/chat/completions"</a:t>
            </a:r>
            <a:r>
              <a:rPr dirty="0" sz="2600" spc="-20">
                <a:solidFill>
                  <a:srgbClr val="080808"/>
                </a:solidFill>
                <a:latin typeface="Courier New"/>
                <a:cs typeface="Courier New"/>
              </a:rPr>
              <a:t>))</a:t>
            </a:r>
            <a:endParaRPr sz="2600">
              <a:latin typeface="Courier New"/>
              <a:cs typeface="Courier New"/>
            </a:endParaRPr>
          </a:p>
          <a:p>
            <a:pPr marL="2425065">
              <a:lnSpc>
                <a:spcPct val="100000"/>
              </a:lnSpc>
              <a:spcBef>
                <a:spcPts val="425"/>
              </a:spcBef>
            </a:pP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.header(</a:t>
            </a:r>
            <a:r>
              <a:rPr dirty="0" sz="2600" spc="20">
                <a:solidFill>
                  <a:srgbClr val="077D16"/>
                </a:solidFill>
                <a:latin typeface="Courier New"/>
                <a:cs typeface="Courier New"/>
              </a:rPr>
              <a:t>"Content-Type"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dirty="0" sz="2600" spc="3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dirty="0" sz="2600" spc="20">
                <a:solidFill>
                  <a:srgbClr val="077D16"/>
                </a:solidFill>
                <a:latin typeface="Courier New"/>
                <a:cs typeface="Courier New"/>
              </a:rPr>
              <a:t>"application/json"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)</a:t>
            </a:r>
            <a:endParaRPr sz="2600">
              <a:latin typeface="Courier New"/>
              <a:cs typeface="Courier New"/>
            </a:endParaRPr>
          </a:p>
          <a:p>
            <a:pPr marL="2425065">
              <a:lnSpc>
                <a:spcPct val="100000"/>
              </a:lnSpc>
              <a:spcBef>
                <a:spcPts val="425"/>
              </a:spcBef>
            </a:pP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.header(</a:t>
            </a:r>
            <a:r>
              <a:rPr dirty="0" sz="2600" spc="20">
                <a:solidFill>
                  <a:srgbClr val="077D16"/>
                </a:solidFill>
                <a:latin typeface="Courier New"/>
                <a:cs typeface="Courier New"/>
              </a:rPr>
              <a:t>"Authorization"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, </a:t>
            </a:r>
            <a:r>
              <a:rPr dirty="0" sz="2600" spc="20">
                <a:solidFill>
                  <a:srgbClr val="077D16"/>
                </a:solidFill>
                <a:latin typeface="Courier New"/>
                <a:cs typeface="Courier New"/>
              </a:rPr>
              <a:t>"Bearer "</a:t>
            </a:r>
            <a:r>
              <a:rPr dirty="0" sz="2600" spc="25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+ </a:t>
            </a:r>
            <a:r>
              <a:rPr dirty="0" sz="2600" spc="20">
                <a:latin typeface="Courier New"/>
                <a:cs typeface="Courier New"/>
              </a:rPr>
              <a:t>apiKey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)</a:t>
            </a:r>
            <a:endParaRPr sz="2600">
              <a:latin typeface="Courier New"/>
              <a:cs typeface="Courier New"/>
            </a:endParaRPr>
          </a:p>
          <a:p>
            <a:pPr marL="2425065">
              <a:lnSpc>
                <a:spcPct val="100000"/>
              </a:lnSpc>
              <a:spcBef>
                <a:spcPts val="425"/>
              </a:spcBef>
            </a:pP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.POST(</a:t>
            </a:r>
            <a:r>
              <a:rPr dirty="0" sz="2600" spc="20">
                <a:latin typeface="Courier New"/>
                <a:cs typeface="Courier New"/>
              </a:rPr>
              <a:t>HttpRequest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dirty="0" sz="2600" spc="20">
                <a:latin typeface="Courier New"/>
                <a:cs typeface="Courier New"/>
              </a:rPr>
              <a:t>BodyPublishers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dirty="0" sz="2600" spc="20" i="1">
                <a:solidFill>
                  <a:srgbClr val="080808"/>
                </a:solidFill>
                <a:latin typeface="Courier New"/>
                <a:cs typeface="Courier New"/>
              </a:rPr>
              <a:t>ofString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dirty="0" sz="2600" spc="20">
                <a:latin typeface="Courier New"/>
                <a:cs typeface="Courier New"/>
              </a:rPr>
              <a:t>body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))</a:t>
            </a:r>
            <a:endParaRPr sz="2600">
              <a:latin typeface="Courier New"/>
              <a:cs typeface="Courier New"/>
            </a:endParaRPr>
          </a:p>
          <a:p>
            <a:pPr marL="2425065">
              <a:lnSpc>
                <a:spcPct val="100000"/>
              </a:lnSpc>
              <a:spcBef>
                <a:spcPts val="425"/>
              </a:spcBef>
            </a:pP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.build();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Courier New"/>
              <a:cs typeface="Courier New"/>
            </a:endParaRPr>
          </a:p>
          <a:p>
            <a:pPr marL="816610">
              <a:lnSpc>
                <a:spcPct val="100000"/>
              </a:lnSpc>
            </a:pPr>
            <a:r>
              <a:rPr dirty="0" sz="2600" spc="20">
                <a:solidFill>
                  <a:srgbClr val="0033B3"/>
                </a:solidFill>
                <a:latin typeface="Courier New"/>
                <a:cs typeface="Courier New"/>
              </a:rPr>
              <a:t>var </a:t>
            </a:r>
            <a:r>
              <a:rPr dirty="0" sz="2600" spc="20">
                <a:latin typeface="Courier New"/>
                <a:cs typeface="Courier New"/>
              </a:rPr>
              <a:t>client 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= </a:t>
            </a:r>
            <a:r>
              <a:rPr dirty="0" sz="2600" spc="20">
                <a:latin typeface="Courier New"/>
                <a:cs typeface="Courier New"/>
              </a:rPr>
              <a:t>HttpClient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dirty="0" sz="2600" spc="20" i="1">
                <a:solidFill>
                  <a:srgbClr val="080808"/>
                </a:solidFill>
                <a:latin typeface="Courier New"/>
                <a:cs typeface="Courier New"/>
              </a:rPr>
              <a:t>newHttpClient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();</a:t>
            </a:r>
            <a:endParaRPr sz="2600">
              <a:latin typeface="Courier New"/>
              <a:cs typeface="Courier New"/>
            </a:endParaRPr>
          </a:p>
          <a:p>
            <a:pPr marL="816610" marR="607695">
              <a:lnSpc>
                <a:spcPct val="113599"/>
              </a:lnSpc>
              <a:spcBef>
                <a:spcPts val="5"/>
              </a:spcBef>
            </a:pPr>
            <a:r>
              <a:rPr dirty="0" sz="2600" spc="20">
                <a:solidFill>
                  <a:srgbClr val="0033B3"/>
                </a:solidFill>
                <a:latin typeface="Courier New"/>
                <a:cs typeface="Courier New"/>
              </a:rPr>
              <a:t>var</a:t>
            </a:r>
            <a:r>
              <a:rPr dirty="0" sz="2600" spc="4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dirty="0" sz="2600" spc="20">
                <a:latin typeface="Courier New"/>
                <a:cs typeface="Courier New"/>
              </a:rPr>
              <a:t>response</a:t>
            </a:r>
            <a:r>
              <a:rPr dirty="0" sz="2600" spc="45">
                <a:latin typeface="Courier New"/>
                <a:cs typeface="Courier New"/>
              </a:rPr>
              <a:t> 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dirty="0" sz="2600" spc="4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dirty="0" sz="2600" spc="20">
                <a:latin typeface="Courier New"/>
                <a:cs typeface="Courier New"/>
              </a:rPr>
              <a:t>client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.send(</a:t>
            </a:r>
            <a:r>
              <a:rPr dirty="0" sz="2600" spc="20">
                <a:latin typeface="Courier New"/>
                <a:cs typeface="Courier New"/>
              </a:rPr>
              <a:t>request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dirty="0" sz="2600" spc="45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dirty="0" sz="2600" spc="20">
                <a:latin typeface="Courier New"/>
                <a:cs typeface="Courier New"/>
              </a:rPr>
              <a:t>HttpResponse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dirty="0" sz="2600" spc="20">
                <a:latin typeface="Courier New"/>
                <a:cs typeface="Courier New"/>
              </a:rPr>
              <a:t>BodyHandlers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dirty="0" sz="2600" spc="20" i="1">
                <a:solidFill>
                  <a:srgbClr val="080808"/>
                </a:solidFill>
                <a:latin typeface="Courier New"/>
                <a:cs typeface="Courier New"/>
              </a:rPr>
              <a:t>ofString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()); </a:t>
            </a:r>
            <a:r>
              <a:rPr dirty="0" sz="2600" spc="-1545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dirty="0" sz="2600" spc="20">
                <a:latin typeface="Courier New"/>
                <a:cs typeface="Courier New"/>
              </a:rPr>
              <a:t>System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dirty="0" sz="2600" spc="20" i="1">
                <a:solidFill>
                  <a:srgbClr val="872094"/>
                </a:solidFill>
                <a:latin typeface="Courier New"/>
                <a:cs typeface="Courier New"/>
              </a:rPr>
              <a:t>out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.println(</a:t>
            </a:r>
            <a:r>
              <a:rPr dirty="0" sz="2600" spc="20">
                <a:latin typeface="Courier New"/>
                <a:cs typeface="Courier New"/>
              </a:rPr>
              <a:t>response</a:t>
            </a: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.body());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z="2600" spc="2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25650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R="13970">
              <a:lnSpc>
                <a:spcPct val="111100"/>
              </a:lnSpc>
              <a:spcBef>
                <a:spcPts val="95"/>
              </a:spcBef>
            </a:pPr>
            <a:r>
              <a:rPr dirty="0" spc="490"/>
              <a:t>Spring</a:t>
            </a:r>
            <a:r>
              <a:rPr dirty="0" spc="-275"/>
              <a:t> </a:t>
            </a:r>
            <a:r>
              <a:rPr dirty="0" spc="570"/>
              <a:t>ai</a:t>
            </a:r>
            <a:r>
              <a:rPr dirty="0" spc="-270"/>
              <a:t> </a:t>
            </a:r>
            <a:r>
              <a:rPr dirty="0" spc="685"/>
              <a:t>provides</a:t>
            </a:r>
            <a:r>
              <a:rPr dirty="0" spc="-270"/>
              <a:t> </a:t>
            </a:r>
            <a:r>
              <a:rPr dirty="0" spc="434"/>
              <a:t>us</a:t>
            </a:r>
            <a:r>
              <a:rPr dirty="0" spc="-270"/>
              <a:t> </a:t>
            </a:r>
            <a:r>
              <a:rPr dirty="0" spc="625"/>
              <a:t>so</a:t>
            </a:r>
            <a:r>
              <a:rPr dirty="0" spc="-270"/>
              <a:t> </a:t>
            </a:r>
            <a:r>
              <a:rPr dirty="0" spc="165"/>
              <a:t>much </a:t>
            </a:r>
            <a:r>
              <a:rPr dirty="0" spc="-2990"/>
              <a:t> </a:t>
            </a:r>
            <a:r>
              <a:rPr dirty="0" spc="550"/>
              <a:t>more </a:t>
            </a:r>
            <a:r>
              <a:rPr dirty="0" spc="940"/>
              <a:t>than </a:t>
            </a:r>
            <a:r>
              <a:rPr dirty="0" spc="1000"/>
              <a:t>a </a:t>
            </a:r>
            <a:r>
              <a:rPr dirty="0" spc="1040"/>
              <a:t>facility </a:t>
            </a:r>
            <a:r>
              <a:rPr dirty="0" spc="1550"/>
              <a:t>for </a:t>
            </a:r>
            <a:r>
              <a:rPr dirty="0" spc="1555"/>
              <a:t> </a:t>
            </a:r>
            <a:r>
              <a:rPr dirty="0" spc="260"/>
              <a:t>making</a:t>
            </a:r>
            <a:r>
              <a:rPr dirty="0" spc="-270"/>
              <a:t> </a:t>
            </a:r>
            <a:r>
              <a:rPr dirty="0" spc="1215"/>
              <a:t>rest</a:t>
            </a:r>
            <a:r>
              <a:rPr dirty="0" spc="-270"/>
              <a:t> </a:t>
            </a:r>
            <a:r>
              <a:rPr dirty="0" spc="565"/>
              <a:t>api</a:t>
            </a:r>
            <a:r>
              <a:rPr dirty="0" spc="-265"/>
              <a:t> </a:t>
            </a:r>
            <a:r>
              <a:rPr dirty="0" spc="1245"/>
              <a:t>calls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25650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26193" y="5688901"/>
            <a:ext cx="6639559" cy="16338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50" spc="610"/>
              <a:t>Spring</a:t>
            </a:r>
            <a:r>
              <a:rPr dirty="0" sz="10550" spc="-395"/>
              <a:t> </a:t>
            </a:r>
            <a:r>
              <a:rPr dirty="0" sz="10550" spc="600"/>
              <a:t>ai</a:t>
            </a:r>
            <a:endParaRPr sz="1055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25650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71638" y="5688901"/>
            <a:ext cx="13548360" cy="16338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50" spc="905"/>
              <a:t>What</a:t>
            </a:r>
            <a:r>
              <a:rPr dirty="0" sz="10550" spc="-340"/>
              <a:t> </a:t>
            </a:r>
            <a:r>
              <a:rPr dirty="0" sz="10550" spc="509"/>
              <a:t>is</a:t>
            </a:r>
            <a:r>
              <a:rPr dirty="0" sz="10550" spc="-340"/>
              <a:t> </a:t>
            </a:r>
            <a:r>
              <a:rPr dirty="0" sz="10550" spc="610"/>
              <a:t>Spring</a:t>
            </a:r>
            <a:r>
              <a:rPr dirty="0" sz="10550" spc="-340"/>
              <a:t> </a:t>
            </a:r>
            <a:r>
              <a:rPr dirty="0" sz="10550" spc="505"/>
              <a:t>Ai?</a:t>
            </a:r>
            <a:endParaRPr sz="1055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917" y="4179849"/>
            <a:ext cx="5147945" cy="5803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41020" indent="-528955">
              <a:lnSpc>
                <a:spcPct val="100000"/>
              </a:lnSpc>
              <a:spcBef>
                <a:spcPts val="90"/>
              </a:spcBef>
              <a:buSzPct val="121917"/>
              <a:buChar char="•"/>
              <a:tabLst>
                <a:tab pos="541020" algn="l"/>
                <a:tab pos="541655" algn="l"/>
              </a:tabLst>
            </a:pPr>
            <a:r>
              <a:rPr dirty="0" sz="3650" spc="275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365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650" spc="285">
                <a:solidFill>
                  <a:srgbClr val="FFFFFF"/>
                </a:solidFill>
                <a:latin typeface="Georgia"/>
                <a:cs typeface="Georgia"/>
              </a:rPr>
              <a:t>new</a:t>
            </a:r>
            <a:r>
              <a:rPr dirty="0" sz="3650" spc="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650" spc="110">
                <a:solidFill>
                  <a:srgbClr val="FFFFFF"/>
                </a:solidFill>
                <a:latin typeface="Georgia"/>
                <a:cs typeface="Georgia"/>
              </a:rPr>
              <a:t>Spring</a:t>
            </a:r>
            <a:r>
              <a:rPr dirty="0" sz="3650" spc="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650" spc="55">
                <a:solidFill>
                  <a:srgbClr val="FFFFFF"/>
                </a:solidFill>
                <a:latin typeface="Georgia"/>
                <a:cs typeface="Georgia"/>
              </a:rPr>
              <a:t>Project</a:t>
            </a:r>
            <a:endParaRPr sz="365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26520" y="5167190"/>
            <a:ext cx="200660" cy="26530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050" spc="-215">
                <a:solidFill>
                  <a:srgbClr val="FFFFFF"/>
                </a:solidFill>
                <a:latin typeface="Georgia"/>
                <a:cs typeface="Georgia"/>
              </a:rPr>
              <a:t>•</a:t>
            </a:r>
            <a:endParaRPr sz="40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3035"/>
              </a:spcBef>
            </a:pPr>
            <a:r>
              <a:rPr dirty="0" sz="4050" spc="-215">
                <a:solidFill>
                  <a:srgbClr val="FFFFFF"/>
                </a:solidFill>
                <a:latin typeface="Georgia"/>
                <a:cs typeface="Georgia"/>
              </a:rPr>
              <a:t>•</a:t>
            </a:r>
            <a:endParaRPr sz="40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3030"/>
              </a:spcBef>
            </a:pPr>
            <a:r>
              <a:rPr dirty="0" sz="4050" spc="-215">
                <a:solidFill>
                  <a:srgbClr val="FFFFFF"/>
                </a:solidFill>
                <a:latin typeface="Georgia"/>
                <a:cs typeface="Georgia"/>
              </a:rPr>
              <a:t>•</a:t>
            </a:r>
            <a:endParaRPr sz="405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9807" y="5227783"/>
            <a:ext cx="6896100" cy="25361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00" spc="160">
                <a:solidFill>
                  <a:srgbClr val="FFFFFF"/>
                </a:solidFill>
                <a:latin typeface="Georgia"/>
                <a:cs typeface="Georgia"/>
              </a:rPr>
              <a:t>Mark</a:t>
            </a:r>
            <a:r>
              <a:rPr dirty="0" sz="3300" spc="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300" spc="140">
                <a:solidFill>
                  <a:srgbClr val="FFFFFF"/>
                </a:solidFill>
                <a:latin typeface="Georgia"/>
                <a:cs typeface="Georgia"/>
              </a:rPr>
              <a:t>Pollack</a:t>
            </a:r>
            <a:endParaRPr sz="3300">
              <a:latin typeface="Georgia"/>
              <a:cs typeface="Georgia"/>
            </a:endParaRPr>
          </a:p>
          <a:p>
            <a:pPr marL="12700" marR="5080">
              <a:lnSpc>
                <a:spcPct val="199200"/>
              </a:lnSpc>
            </a:pPr>
            <a:r>
              <a:rPr dirty="0" sz="3300" spc="65">
                <a:solidFill>
                  <a:srgbClr val="FFFFFF"/>
                </a:solidFill>
                <a:latin typeface="Georgia"/>
                <a:cs typeface="Georgia"/>
              </a:rPr>
              <a:t>Current </a:t>
            </a:r>
            <a:r>
              <a:rPr dirty="0" sz="3300" spc="114">
                <a:solidFill>
                  <a:srgbClr val="FFFFFF"/>
                </a:solidFill>
                <a:latin typeface="Georgia"/>
                <a:cs typeface="Georgia"/>
              </a:rPr>
              <a:t>Version </a:t>
            </a:r>
            <a:r>
              <a:rPr dirty="0" sz="3300" spc="-45">
                <a:solidFill>
                  <a:srgbClr val="FFFFFF"/>
                </a:solidFill>
                <a:latin typeface="Georgia"/>
                <a:cs typeface="Georgia"/>
              </a:rPr>
              <a:t>1.0.0-M1 </a:t>
            </a:r>
            <a:r>
              <a:rPr dirty="0" sz="3300" spc="-4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u="heavy" sz="3300" spc="4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  <a:cs typeface="Georgia"/>
              </a:rPr>
              <a:t>https://spring.io/projects/spring-ai</a:t>
            </a:r>
            <a:endParaRPr sz="33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3917" y="8235223"/>
            <a:ext cx="6547484" cy="5803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41020" indent="-528955">
              <a:lnSpc>
                <a:spcPct val="100000"/>
              </a:lnSpc>
              <a:spcBef>
                <a:spcPts val="90"/>
              </a:spcBef>
              <a:buSzPct val="121917"/>
              <a:buChar char="•"/>
              <a:tabLst>
                <a:tab pos="541020" algn="l"/>
                <a:tab pos="541655" algn="l"/>
              </a:tabLst>
            </a:pPr>
            <a:r>
              <a:rPr dirty="0" sz="3650" spc="75">
                <a:solidFill>
                  <a:srgbClr val="FFFFFF"/>
                </a:solidFill>
                <a:latin typeface="Georgia"/>
                <a:cs typeface="Georgia"/>
              </a:rPr>
              <a:t>Inspired</a:t>
            </a:r>
            <a:r>
              <a:rPr dirty="0" sz="3650" spc="1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650" spc="135">
                <a:solidFill>
                  <a:srgbClr val="FFFFFF"/>
                </a:solidFill>
                <a:latin typeface="Georgia"/>
                <a:cs typeface="Georgia"/>
              </a:rPr>
              <a:t>by</a:t>
            </a:r>
            <a:r>
              <a:rPr dirty="0" sz="3650" spc="1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650" spc="16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r>
              <a:rPr dirty="0" sz="3650" spc="1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650" spc="75">
                <a:solidFill>
                  <a:srgbClr val="FFFFFF"/>
                </a:solidFill>
                <a:latin typeface="Georgia"/>
                <a:cs typeface="Georgia"/>
              </a:rPr>
              <a:t>projects</a:t>
            </a:r>
            <a:endParaRPr sz="365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26520" y="9222564"/>
            <a:ext cx="200660" cy="16510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050" spc="-215">
                <a:solidFill>
                  <a:srgbClr val="FFFFFF"/>
                </a:solidFill>
                <a:latin typeface="Georgia"/>
                <a:cs typeface="Georgia"/>
              </a:rPr>
              <a:t>•</a:t>
            </a:r>
            <a:endParaRPr sz="40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3035"/>
              </a:spcBef>
            </a:pPr>
            <a:r>
              <a:rPr dirty="0" sz="4050" spc="-215">
                <a:solidFill>
                  <a:srgbClr val="FFFFFF"/>
                </a:solidFill>
                <a:latin typeface="Georgia"/>
                <a:cs typeface="Georgia"/>
              </a:rPr>
              <a:t>•</a:t>
            </a:r>
            <a:endParaRPr sz="405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59807" y="9283155"/>
            <a:ext cx="2551430" cy="15341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00" spc="135">
                <a:solidFill>
                  <a:srgbClr val="FFFFFF"/>
                </a:solidFill>
                <a:latin typeface="Georgia"/>
                <a:cs typeface="Georgia"/>
              </a:rPr>
              <a:t>LangChain</a:t>
            </a:r>
            <a:endParaRPr sz="3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dirty="0" sz="3300" spc="120">
                <a:solidFill>
                  <a:srgbClr val="FFFFFF"/>
                </a:solidFill>
                <a:latin typeface="Georgia"/>
                <a:cs typeface="Georgia"/>
              </a:rPr>
              <a:t>LllamaIndex</a:t>
            </a:r>
            <a:endParaRPr sz="3300">
              <a:latin typeface="Georgia"/>
              <a:cs typeface="Georg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010166" y="1636050"/>
            <a:ext cx="9105900" cy="9329420"/>
            <a:chOff x="10010166" y="1636050"/>
            <a:chExt cx="9105900" cy="932942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10166" y="1636050"/>
              <a:ext cx="9105417" cy="93292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2050" y="1670270"/>
              <a:ext cx="9000734" cy="922444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052050" y="1670273"/>
              <a:ext cx="9001125" cy="9224645"/>
            </a:xfrm>
            <a:custGeom>
              <a:avLst/>
              <a:gdLst/>
              <a:ahLst/>
              <a:cxnLst/>
              <a:rect l="l" t="t" r="r" b="b"/>
              <a:pathLst>
                <a:path w="9001125" h="9224645">
                  <a:moveTo>
                    <a:pt x="0" y="0"/>
                  </a:moveTo>
                  <a:lnTo>
                    <a:pt x="0" y="9224523"/>
                  </a:lnTo>
                  <a:lnTo>
                    <a:pt x="9000708" y="9224523"/>
                  </a:lnTo>
                  <a:lnTo>
                    <a:pt x="9000708" y="0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19729" y="1527300"/>
            <a:ext cx="6266180" cy="17716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105"/>
              </a:spcBef>
            </a:pPr>
            <a:r>
              <a:rPr dirty="0" sz="7200" spc="-210" b="1">
                <a:latin typeface="Arial"/>
                <a:cs typeface="Arial"/>
              </a:rPr>
              <a:t>Sprin</a:t>
            </a:r>
            <a:r>
              <a:rPr dirty="0" sz="7200" spc="-75" b="1">
                <a:latin typeface="Arial"/>
                <a:cs typeface="Arial"/>
              </a:rPr>
              <a:t>g</a:t>
            </a:r>
            <a:r>
              <a:rPr dirty="0" sz="7200" spc="-285" b="1">
                <a:latin typeface="Arial"/>
                <a:cs typeface="Arial"/>
              </a:rPr>
              <a:t> </a:t>
            </a:r>
            <a:r>
              <a:rPr dirty="0" sz="7200" spc="-215" b="1">
                <a:latin typeface="Arial"/>
                <a:cs typeface="Arial"/>
              </a:rPr>
              <a:t>AI</a:t>
            </a:r>
            <a:endParaRPr sz="7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4200" spc="55">
                <a:latin typeface="Georgia"/>
                <a:cs typeface="Georgia"/>
              </a:rPr>
              <a:t>AI</a:t>
            </a:r>
            <a:r>
              <a:rPr dirty="0" sz="4200" spc="-15">
                <a:latin typeface="Georgia"/>
                <a:cs typeface="Georgia"/>
              </a:rPr>
              <a:t> </a:t>
            </a:r>
            <a:r>
              <a:rPr dirty="0" sz="4200" spc="160">
                <a:latin typeface="Georgia"/>
                <a:cs typeface="Georgia"/>
              </a:rPr>
              <a:t>for</a:t>
            </a:r>
            <a:r>
              <a:rPr dirty="0" sz="4200" spc="-10">
                <a:latin typeface="Georgia"/>
                <a:cs typeface="Georgia"/>
              </a:rPr>
              <a:t> </a:t>
            </a:r>
            <a:r>
              <a:rPr dirty="0" sz="4200" spc="180">
                <a:latin typeface="Georgia"/>
                <a:cs typeface="Georgia"/>
              </a:rPr>
              <a:t>Spring</a:t>
            </a:r>
            <a:r>
              <a:rPr dirty="0" sz="4200">
                <a:latin typeface="Georgia"/>
                <a:cs typeface="Georgia"/>
              </a:rPr>
              <a:t> </a:t>
            </a:r>
            <a:r>
              <a:rPr dirty="0" sz="4200" spc="145">
                <a:latin typeface="Georgia"/>
                <a:cs typeface="Georgia"/>
              </a:rPr>
              <a:t>Developers</a:t>
            </a:r>
            <a:endParaRPr sz="4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917" y="4180220"/>
            <a:ext cx="7770495" cy="4955540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556895" marR="422909" indent="-544830">
              <a:lnSpc>
                <a:spcPts val="5050"/>
              </a:lnSpc>
              <a:spcBef>
                <a:spcPts val="345"/>
              </a:spcBef>
              <a:buSzPct val="123529"/>
              <a:buChar char="•"/>
              <a:tabLst>
                <a:tab pos="556895" algn="l"/>
                <a:tab pos="557530" algn="l"/>
              </a:tabLst>
            </a:pPr>
            <a:r>
              <a:rPr dirty="0" sz="4250" spc="135">
                <a:latin typeface="Georgia"/>
                <a:cs typeface="Georgia"/>
              </a:rPr>
              <a:t>Scientific</a:t>
            </a:r>
            <a:r>
              <a:rPr dirty="0" sz="4250" spc="25">
                <a:latin typeface="Georgia"/>
                <a:cs typeface="Georgia"/>
              </a:rPr>
              <a:t> </a:t>
            </a:r>
            <a:r>
              <a:rPr dirty="0" sz="4250" spc="250">
                <a:latin typeface="Georgia"/>
                <a:cs typeface="Georgia"/>
              </a:rPr>
              <a:t>Advances</a:t>
            </a:r>
            <a:r>
              <a:rPr dirty="0" sz="4250" spc="30">
                <a:latin typeface="Georgia"/>
                <a:cs typeface="Georgia"/>
              </a:rPr>
              <a:t> </a:t>
            </a:r>
            <a:r>
              <a:rPr dirty="0" sz="4250" spc="75">
                <a:latin typeface="Georgia"/>
                <a:cs typeface="Georgia"/>
              </a:rPr>
              <a:t>-</a:t>
            </a:r>
            <a:r>
              <a:rPr dirty="0" sz="4250" spc="30">
                <a:latin typeface="Georgia"/>
                <a:cs typeface="Georgia"/>
              </a:rPr>
              <a:t> </a:t>
            </a:r>
            <a:r>
              <a:rPr dirty="0" sz="4250" spc="25">
                <a:latin typeface="Georgia"/>
                <a:cs typeface="Georgia"/>
              </a:rPr>
              <a:t>Deep </a:t>
            </a:r>
            <a:r>
              <a:rPr dirty="0" sz="4250" spc="-1010">
                <a:latin typeface="Georgia"/>
                <a:cs typeface="Georgia"/>
              </a:rPr>
              <a:t> </a:t>
            </a:r>
            <a:r>
              <a:rPr dirty="0" sz="4250" spc="175">
                <a:latin typeface="Georgia"/>
                <a:cs typeface="Georgia"/>
              </a:rPr>
              <a:t>Learning</a:t>
            </a:r>
            <a:endParaRPr sz="4250">
              <a:latin typeface="Georgia"/>
              <a:cs typeface="Georgia"/>
            </a:endParaRPr>
          </a:p>
          <a:p>
            <a:pPr algn="just" marL="556895" marR="5080" indent="-544830">
              <a:lnSpc>
                <a:spcPts val="5050"/>
              </a:lnSpc>
              <a:spcBef>
                <a:spcPts val="4115"/>
              </a:spcBef>
              <a:buSzPct val="123529"/>
              <a:buChar char="•"/>
              <a:tabLst>
                <a:tab pos="557530" algn="l"/>
              </a:tabLst>
            </a:pPr>
            <a:r>
              <a:rPr dirty="0" sz="4250" spc="165">
                <a:latin typeface="Georgia"/>
                <a:cs typeface="Georgia"/>
              </a:rPr>
              <a:t>Availability </a:t>
            </a:r>
            <a:r>
              <a:rPr dirty="0" sz="4250" spc="95">
                <a:latin typeface="Georgia"/>
                <a:cs typeface="Georgia"/>
              </a:rPr>
              <a:t>of </a:t>
            </a:r>
            <a:r>
              <a:rPr dirty="0" sz="4250" spc="120">
                <a:latin typeface="Georgia"/>
                <a:cs typeface="Georgia"/>
              </a:rPr>
              <a:t>Big </a:t>
            </a:r>
            <a:r>
              <a:rPr dirty="0" sz="4250" spc="40">
                <a:latin typeface="Georgia"/>
                <a:cs typeface="Georgia"/>
              </a:rPr>
              <a:t>Data </a:t>
            </a:r>
            <a:r>
              <a:rPr dirty="0" sz="4250" spc="50">
                <a:latin typeface="Georgia"/>
                <a:cs typeface="Georgia"/>
              </a:rPr>
              <a:t>(You </a:t>
            </a:r>
            <a:r>
              <a:rPr dirty="0" sz="4250" spc="-1015">
                <a:latin typeface="Georgia"/>
                <a:cs typeface="Georgia"/>
              </a:rPr>
              <a:t> </a:t>
            </a:r>
            <a:r>
              <a:rPr dirty="0" sz="4250" spc="204">
                <a:latin typeface="Georgia"/>
                <a:cs typeface="Georgia"/>
              </a:rPr>
              <a:t>need</a:t>
            </a:r>
            <a:r>
              <a:rPr dirty="0" sz="4250" spc="20">
                <a:latin typeface="Georgia"/>
                <a:cs typeface="Georgia"/>
              </a:rPr>
              <a:t> </a:t>
            </a:r>
            <a:r>
              <a:rPr dirty="0" sz="4250" spc="150">
                <a:latin typeface="Georgia"/>
                <a:cs typeface="Georgia"/>
              </a:rPr>
              <a:t>data</a:t>
            </a:r>
            <a:r>
              <a:rPr dirty="0" sz="4250" spc="20">
                <a:latin typeface="Georgia"/>
                <a:cs typeface="Georgia"/>
              </a:rPr>
              <a:t> </a:t>
            </a:r>
            <a:r>
              <a:rPr dirty="0" sz="4250" spc="35">
                <a:latin typeface="Georgia"/>
                <a:cs typeface="Georgia"/>
              </a:rPr>
              <a:t>to</a:t>
            </a:r>
            <a:r>
              <a:rPr dirty="0" sz="4250" spc="25">
                <a:latin typeface="Georgia"/>
                <a:cs typeface="Georgia"/>
              </a:rPr>
              <a:t> </a:t>
            </a:r>
            <a:r>
              <a:rPr dirty="0" sz="4250" spc="140">
                <a:latin typeface="Georgia"/>
                <a:cs typeface="Georgia"/>
              </a:rPr>
              <a:t>configure</a:t>
            </a:r>
            <a:r>
              <a:rPr dirty="0" sz="4250" spc="25">
                <a:latin typeface="Georgia"/>
                <a:cs typeface="Georgia"/>
              </a:rPr>
              <a:t> </a:t>
            </a:r>
            <a:r>
              <a:rPr dirty="0" sz="4250" spc="185">
                <a:latin typeface="Georgia"/>
                <a:cs typeface="Georgia"/>
              </a:rPr>
              <a:t>these </a:t>
            </a:r>
            <a:r>
              <a:rPr dirty="0" sz="4250" spc="-1010">
                <a:latin typeface="Georgia"/>
                <a:cs typeface="Georgia"/>
              </a:rPr>
              <a:t> </a:t>
            </a:r>
            <a:r>
              <a:rPr dirty="0" sz="4250" spc="165">
                <a:latin typeface="Georgia"/>
                <a:cs typeface="Georgia"/>
              </a:rPr>
              <a:t>neural</a:t>
            </a:r>
            <a:r>
              <a:rPr dirty="0" sz="4250" spc="35">
                <a:latin typeface="Georgia"/>
                <a:cs typeface="Georgia"/>
              </a:rPr>
              <a:t> </a:t>
            </a:r>
            <a:r>
              <a:rPr dirty="0" sz="4250" spc="180">
                <a:latin typeface="Georgia"/>
                <a:cs typeface="Georgia"/>
              </a:rPr>
              <a:t>networks)</a:t>
            </a:r>
            <a:endParaRPr sz="4250">
              <a:latin typeface="Georgia"/>
              <a:cs typeface="Georgia"/>
            </a:endParaRPr>
          </a:p>
          <a:p>
            <a:pPr marL="556895" indent="-544830">
              <a:lnSpc>
                <a:spcPct val="100000"/>
              </a:lnSpc>
              <a:spcBef>
                <a:spcPts val="3900"/>
              </a:spcBef>
              <a:buSzPct val="123529"/>
              <a:buChar char="•"/>
              <a:tabLst>
                <a:tab pos="556895" algn="l"/>
                <a:tab pos="557530" algn="l"/>
              </a:tabLst>
            </a:pPr>
            <a:r>
              <a:rPr dirty="0" sz="4250" spc="105">
                <a:latin typeface="Georgia"/>
                <a:cs typeface="Georgia"/>
              </a:rPr>
              <a:t>Lots</a:t>
            </a:r>
            <a:r>
              <a:rPr dirty="0" sz="4250" spc="25">
                <a:latin typeface="Georgia"/>
                <a:cs typeface="Georgia"/>
              </a:rPr>
              <a:t> </a:t>
            </a:r>
            <a:r>
              <a:rPr dirty="0" sz="4250" spc="95">
                <a:latin typeface="Georgia"/>
                <a:cs typeface="Georgia"/>
              </a:rPr>
              <a:t>of</a:t>
            </a:r>
            <a:r>
              <a:rPr dirty="0" sz="4250" spc="25">
                <a:latin typeface="Georgia"/>
                <a:cs typeface="Georgia"/>
              </a:rPr>
              <a:t> </a:t>
            </a:r>
            <a:r>
              <a:rPr dirty="0" sz="4250" spc="170">
                <a:latin typeface="Georgia"/>
                <a:cs typeface="Georgia"/>
              </a:rPr>
              <a:t>compute</a:t>
            </a:r>
            <a:r>
              <a:rPr dirty="0" sz="4250" spc="25">
                <a:latin typeface="Georgia"/>
                <a:cs typeface="Georgia"/>
              </a:rPr>
              <a:t> </a:t>
            </a:r>
            <a:r>
              <a:rPr dirty="0" sz="4250" spc="195">
                <a:latin typeface="Georgia"/>
                <a:cs typeface="Georgia"/>
              </a:rPr>
              <a:t>power</a:t>
            </a:r>
            <a:endParaRPr sz="425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52050" y="1670270"/>
            <a:ext cx="9000734" cy="922444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23917" y="1752327"/>
            <a:ext cx="7956550" cy="67564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250" spc="530">
                <a:solidFill>
                  <a:srgbClr val="000000"/>
                </a:solidFill>
              </a:rPr>
              <a:t>Artificial</a:t>
            </a:r>
            <a:r>
              <a:rPr dirty="0" sz="4250" spc="-140">
                <a:solidFill>
                  <a:srgbClr val="000000"/>
                </a:solidFill>
              </a:rPr>
              <a:t> </a:t>
            </a:r>
            <a:r>
              <a:rPr dirty="0" sz="4250" spc="395">
                <a:solidFill>
                  <a:srgbClr val="000000"/>
                </a:solidFill>
              </a:rPr>
              <a:t>Neural</a:t>
            </a:r>
            <a:r>
              <a:rPr dirty="0" sz="4250" spc="-140">
                <a:solidFill>
                  <a:srgbClr val="000000"/>
                </a:solidFill>
              </a:rPr>
              <a:t> </a:t>
            </a:r>
            <a:r>
              <a:rPr dirty="0" sz="4250" spc="405">
                <a:solidFill>
                  <a:srgbClr val="000000"/>
                </a:solidFill>
              </a:rPr>
              <a:t>Network</a:t>
            </a:r>
            <a:endParaRPr sz="42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917" y="4015442"/>
            <a:ext cx="7534275" cy="50012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90"/>
              </a:spcBef>
              <a:buSzPct val="121568"/>
              <a:buChar char="•"/>
              <a:tabLst>
                <a:tab pos="381000" algn="l"/>
                <a:tab pos="381635" algn="l"/>
              </a:tabLst>
            </a:pPr>
            <a:r>
              <a:rPr dirty="0" sz="2550" spc="130">
                <a:solidFill>
                  <a:srgbClr val="FFFFFF"/>
                </a:solidFill>
                <a:latin typeface="Georgia"/>
                <a:cs typeface="Georgia"/>
              </a:rPr>
              <a:t>Aligns</a:t>
            </a:r>
            <a:r>
              <a:rPr dirty="0" sz="2550" spc="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150">
                <a:solidFill>
                  <a:srgbClr val="FFFFFF"/>
                </a:solidFill>
                <a:latin typeface="Georgia"/>
                <a:cs typeface="Georgia"/>
              </a:rPr>
              <a:t>with</a:t>
            </a:r>
            <a:r>
              <a:rPr dirty="0" sz="2550" spc="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75">
                <a:solidFill>
                  <a:srgbClr val="FFFFFF"/>
                </a:solidFill>
                <a:latin typeface="Georgia"/>
                <a:cs typeface="Georgia"/>
              </a:rPr>
              <a:t>Spring</a:t>
            </a:r>
            <a:r>
              <a:rPr dirty="0" sz="2550" spc="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35">
                <a:solidFill>
                  <a:srgbClr val="FFFFFF"/>
                </a:solidFill>
                <a:latin typeface="Georgia"/>
                <a:cs typeface="Georgia"/>
              </a:rPr>
              <a:t>project</a:t>
            </a:r>
            <a:r>
              <a:rPr dirty="0" sz="2550" spc="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105">
                <a:solidFill>
                  <a:srgbClr val="FFFFFF"/>
                </a:solidFill>
                <a:latin typeface="Georgia"/>
                <a:cs typeface="Georgia"/>
              </a:rPr>
              <a:t>design</a:t>
            </a:r>
            <a:r>
              <a:rPr dirty="0" sz="2550" spc="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120">
                <a:solidFill>
                  <a:srgbClr val="FFFFFF"/>
                </a:solidFill>
                <a:latin typeface="Georgia"/>
                <a:cs typeface="Georgia"/>
              </a:rPr>
              <a:t>values</a:t>
            </a:r>
            <a:endParaRPr sz="2550">
              <a:latin typeface="Georgia"/>
              <a:cs typeface="Georgia"/>
            </a:endParaRPr>
          </a:p>
          <a:p>
            <a:pPr lvl="1" marL="887094" marR="1856105" indent="-372745">
              <a:lnSpc>
                <a:spcPts val="2750"/>
              </a:lnSpc>
              <a:spcBef>
                <a:spcPts val="2830"/>
              </a:spcBef>
              <a:buSzPct val="123913"/>
              <a:buChar char="•"/>
              <a:tabLst>
                <a:tab pos="887094" algn="l"/>
                <a:tab pos="887730" algn="l"/>
              </a:tabLst>
            </a:pPr>
            <a:r>
              <a:rPr dirty="0" sz="2300" spc="-20">
                <a:solidFill>
                  <a:srgbClr val="FFFFFF"/>
                </a:solidFill>
                <a:latin typeface="Georgia"/>
                <a:cs typeface="Georgia"/>
              </a:rPr>
              <a:t>C</a:t>
            </a:r>
            <a:r>
              <a:rPr dirty="0" sz="2300" spc="25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dirty="0" sz="2300" spc="204">
                <a:solidFill>
                  <a:srgbClr val="FFFFFF"/>
                </a:solidFill>
                <a:latin typeface="Georgia"/>
                <a:cs typeface="Georgia"/>
              </a:rPr>
              <a:t>m</a:t>
            </a:r>
            <a:r>
              <a:rPr dirty="0" sz="2300" spc="85">
                <a:solidFill>
                  <a:srgbClr val="FFFFFF"/>
                </a:solidFill>
                <a:latin typeface="Georgia"/>
                <a:cs typeface="Georgia"/>
              </a:rPr>
              <a:t>p</a:t>
            </a:r>
            <a:r>
              <a:rPr dirty="0" sz="2300" spc="25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dirty="0" sz="2300" spc="14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dirty="0" sz="2300" spc="85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dirty="0" sz="2300" spc="11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dirty="0" sz="2300" spc="30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dirty="0" sz="2300" spc="2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300" spc="185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2300" spc="5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dirty="0" sz="2300" spc="100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r>
              <a:rPr dirty="0" sz="2300" spc="85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dirty="0" sz="2300" spc="65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dirty="0" sz="2300" spc="75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2300" spc="95">
                <a:solidFill>
                  <a:srgbClr val="FFFFFF"/>
                </a:solidFill>
                <a:latin typeface="Georgia"/>
                <a:cs typeface="Georgia"/>
              </a:rPr>
              <a:t>ct</a:t>
            </a:r>
            <a:r>
              <a:rPr dirty="0" sz="2300" spc="6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dirty="0" sz="2300" spc="25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dirty="0" sz="2300" spc="16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dirty="0" sz="2300" spc="160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r>
              <a:rPr dirty="0" sz="2300" spc="2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300" spc="-175">
                <a:solidFill>
                  <a:srgbClr val="FFFFFF"/>
                </a:solidFill>
                <a:latin typeface="Georgia"/>
                <a:cs typeface="Georgia"/>
              </a:rPr>
              <a:t>&amp;</a:t>
            </a:r>
            <a:r>
              <a:rPr dirty="0" sz="2300" spc="2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300" spc="-190">
                <a:solidFill>
                  <a:srgbClr val="FFFFFF"/>
                </a:solidFill>
                <a:latin typeface="Georgia"/>
                <a:cs typeface="Georgia"/>
              </a:rPr>
              <a:t>D</a:t>
            </a:r>
            <a:r>
              <a:rPr dirty="0" sz="2300" spc="85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dirty="0" sz="2300" spc="75">
                <a:solidFill>
                  <a:srgbClr val="FFFFFF"/>
                </a:solidFill>
                <a:latin typeface="Georgia"/>
                <a:cs typeface="Georgia"/>
              </a:rPr>
              <a:t>f</a:t>
            </a:r>
            <a:r>
              <a:rPr dirty="0" sz="2300" spc="11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2300" spc="85">
                <a:solidFill>
                  <a:srgbClr val="FFFFFF"/>
                </a:solidFill>
                <a:latin typeface="Georgia"/>
                <a:cs typeface="Georgia"/>
              </a:rPr>
              <a:t>u</a:t>
            </a:r>
            <a:r>
              <a:rPr dirty="0" sz="2300" spc="75">
                <a:solidFill>
                  <a:srgbClr val="FFFFFF"/>
                </a:solidFill>
                <a:latin typeface="Georgia"/>
                <a:cs typeface="Georgia"/>
              </a:rPr>
              <a:t>l</a:t>
            </a:r>
            <a:r>
              <a:rPr dirty="0" sz="2300" spc="25">
                <a:solidFill>
                  <a:srgbClr val="FFFFFF"/>
                </a:solidFill>
                <a:latin typeface="Georgia"/>
                <a:cs typeface="Georgia"/>
              </a:rPr>
              <a:t>t  </a:t>
            </a:r>
            <a:r>
              <a:rPr dirty="0" sz="2300" spc="80">
                <a:solidFill>
                  <a:srgbClr val="FFFFFF"/>
                </a:solidFill>
                <a:latin typeface="Georgia"/>
                <a:cs typeface="Georgia"/>
              </a:rPr>
              <a:t>Implementations</a:t>
            </a:r>
            <a:endParaRPr sz="2300">
              <a:latin typeface="Georgia"/>
              <a:cs typeface="Georgia"/>
            </a:endParaRPr>
          </a:p>
          <a:p>
            <a:pPr lvl="1" marL="887094" indent="-372745">
              <a:lnSpc>
                <a:spcPct val="100000"/>
              </a:lnSpc>
              <a:spcBef>
                <a:spcPts val="2655"/>
              </a:spcBef>
              <a:buSzPct val="123913"/>
              <a:buChar char="•"/>
              <a:tabLst>
                <a:tab pos="887094" algn="l"/>
                <a:tab pos="887730" algn="l"/>
              </a:tabLst>
            </a:pPr>
            <a:r>
              <a:rPr dirty="0" sz="2300" spc="50">
                <a:solidFill>
                  <a:srgbClr val="FFFFFF"/>
                </a:solidFill>
                <a:latin typeface="Georgia"/>
                <a:cs typeface="Georgia"/>
              </a:rPr>
              <a:t>Portable</a:t>
            </a:r>
            <a:r>
              <a:rPr dirty="0" sz="23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Georgia"/>
                <a:cs typeface="Georgia"/>
              </a:rPr>
              <a:t>Chat</a:t>
            </a:r>
            <a:r>
              <a:rPr dirty="0" sz="23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300" spc="65">
                <a:solidFill>
                  <a:srgbClr val="FFFFFF"/>
                </a:solidFill>
                <a:latin typeface="Georgia"/>
                <a:cs typeface="Georgia"/>
              </a:rPr>
              <a:t>Completion</a:t>
            </a:r>
            <a:r>
              <a:rPr dirty="0" sz="23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300" spc="105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dirty="0" sz="23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300" spc="75">
                <a:solidFill>
                  <a:srgbClr val="FFFFFF"/>
                </a:solidFill>
                <a:latin typeface="Georgia"/>
                <a:cs typeface="Georgia"/>
              </a:rPr>
              <a:t>EmbeddingClient</a:t>
            </a:r>
            <a:endParaRPr sz="2300">
              <a:latin typeface="Georgia"/>
              <a:cs typeface="Georgia"/>
            </a:endParaRPr>
          </a:p>
          <a:p>
            <a:pPr lvl="1" marL="887094" indent="-372745">
              <a:lnSpc>
                <a:spcPct val="100000"/>
              </a:lnSpc>
              <a:spcBef>
                <a:spcPts val="2750"/>
              </a:spcBef>
              <a:buSzPct val="123913"/>
              <a:buChar char="•"/>
              <a:tabLst>
                <a:tab pos="887094" algn="l"/>
                <a:tab pos="887730" algn="l"/>
              </a:tabLst>
            </a:pPr>
            <a:r>
              <a:rPr dirty="0" sz="2300" spc="90">
                <a:solidFill>
                  <a:srgbClr val="FFFFFF"/>
                </a:solidFill>
                <a:latin typeface="Georgia"/>
                <a:cs typeface="Georgia"/>
              </a:rPr>
              <a:t>Multimodality</a:t>
            </a:r>
            <a:r>
              <a:rPr dirty="0" sz="2300" spc="-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300" spc="55">
                <a:solidFill>
                  <a:srgbClr val="FFFFFF"/>
                </a:solidFill>
                <a:latin typeface="Georgia"/>
                <a:cs typeface="Georgia"/>
              </a:rPr>
              <a:t>Support</a:t>
            </a:r>
            <a:endParaRPr sz="2300">
              <a:latin typeface="Georgia"/>
              <a:cs typeface="Georgia"/>
            </a:endParaRPr>
          </a:p>
          <a:p>
            <a:pPr lvl="1" marL="887094" indent="-372745">
              <a:lnSpc>
                <a:spcPct val="100000"/>
              </a:lnSpc>
              <a:spcBef>
                <a:spcPts val="2745"/>
              </a:spcBef>
              <a:buSzPct val="123913"/>
              <a:buChar char="•"/>
              <a:tabLst>
                <a:tab pos="887094" algn="l"/>
                <a:tab pos="887730" algn="l"/>
              </a:tabLst>
            </a:pPr>
            <a:r>
              <a:rPr dirty="0" sz="2300" spc="40">
                <a:solidFill>
                  <a:srgbClr val="FFFFFF"/>
                </a:solidFill>
                <a:latin typeface="Georgia"/>
                <a:cs typeface="Georgia"/>
              </a:rPr>
              <a:t>P</a:t>
            </a:r>
            <a:r>
              <a:rPr dirty="0" sz="2300" spc="25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dirty="0" sz="2300" spc="60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dirty="0" sz="2300" spc="25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dirty="0" sz="2300" spc="114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2300" spc="-1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dirty="0" sz="2300" spc="55">
                <a:solidFill>
                  <a:srgbClr val="FFFFFF"/>
                </a:solidFill>
                <a:latin typeface="Georgia"/>
                <a:cs typeface="Georgia"/>
              </a:rPr>
              <a:t>l</a:t>
            </a:r>
            <a:r>
              <a:rPr dirty="0" sz="2300" spc="85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dirty="0" sz="2300" spc="2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300" spc="35">
                <a:solidFill>
                  <a:srgbClr val="FFFFFF"/>
                </a:solidFill>
                <a:latin typeface="Georgia"/>
                <a:cs typeface="Georgia"/>
              </a:rPr>
              <a:t>V</a:t>
            </a:r>
            <a:r>
              <a:rPr dirty="0" sz="2300" spc="13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dirty="0" sz="2300" spc="110">
                <a:solidFill>
                  <a:srgbClr val="FFFFFF"/>
                </a:solidFill>
                <a:latin typeface="Georgia"/>
                <a:cs typeface="Georgia"/>
              </a:rPr>
              <a:t>c</a:t>
            </a:r>
            <a:r>
              <a:rPr dirty="0" sz="2300" spc="60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dirty="0" sz="2300" spc="25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dirty="0" sz="2300" spc="25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dirty="0" sz="2300" spc="2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300" spc="75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r>
              <a:rPr dirty="0" sz="2300" spc="5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dirty="0" sz="2300" spc="25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dirty="0" sz="2300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dirty="0" sz="2300" spc="85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dirty="0" sz="2300" spc="2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300" spc="185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2300" spc="65">
                <a:solidFill>
                  <a:srgbClr val="FFFFFF"/>
                </a:solidFill>
                <a:latin typeface="Georgia"/>
                <a:cs typeface="Georgia"/>
              </a:rPr>
              <a:t>P</a:t>
            </a:r>
            <a:r>
              <a:rPr dirty="0" sz="2300" spc="-125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dirty="0" sz="2300" spc="2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300" spc="-175">
                <a:solidFill>
                  <a:srgbClr val="FFFFFF"/>
                </a:solidFill>
                <a:latin typeface="Georgia"/>
                <a:cs typeface="Georgia"/>
              </a:rPr>
              <a:t>&amp;</a:t>
            </a:r>
            <a:r>
              <a:rPr dirty="0" sz="2300" spc="2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300" spc="-155">
                <a:solidFill>
                  <a:srgbClr val="FFFFFF"/>
                </a:solidFill>
                <a:latin typeface="Georgia"/>
                <a:cs typeface="Georgia"/>
              </a:rPr>
              <a:t>Q</a:t>
            </a:r>
            <a:r>
              <a:rPr dirty="0" sz="2300" spc="85">
                <a:solidFill>
                  <a:srgbClr val="FFFFFF"/>
                </a:solidFill>
                <a:latin typeface="Georgia"/>
                <a:cs typeface="Georgia"/>
              </a:rPr>
              <a:t>u</a:t>
            </a:r>
            <a:r>
              <a:rPr dirty="0" sz="2300" spc="85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dirty="0" sz="2300" spc="45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dirty="0" sz="2300" spc="215">
                <a:solidFill>
                  <a:srgbClr val="FFFFFF"/>
                </a:solidFill>
                <a:latin typeface="Georgia"/>
                <a:cs typeface="Georgia"/>
              </a:rPr>
              <a:t>y</a:t>
            </a:r>
            <a:r>
              <a:rPr dirty="0" sz="2300" spc="2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300">
                <a:solidFill>
                  <a:srgbClr val="FFFFFF"/>
                </a:solidFill>
                <a:latin typeface="Georgia"/>
                <a:cs typeface="Georgia"/>
              </a:rPr>
              <a:t>L</a:t>
            </a:r>
            <a:r>
              <a:rPr dirty="0" sz="2300" spc="114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2300" spc="145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dirty="0" sz="2300" spc="130">
                <a:solidFill>
                  <a:srgbClr val="FFFFFF"/>
                </a:solidFill>
                <a:latin typeface="Georgia"/>
                <a:cs typeface="Georgia"/>
              </a:rPr>
              <a:t>g</a:t>
            </a:r>
            <a:r>
              <a:rPr dirty="0" sz="2300" spc="85">
                <a:solidFill>
                  <a:srgbClr val="FFFFFF"/>
                </a:solidFill>
                <a:latin typeface="Georgia"/>
                <a:cs typeface="Georgia"/>
              </a:rPr>
              <a:t>u</a:t>
            </a:r>
            <a:r>
              <a:rPr dirty="0" sz="2300" spc="114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2300" spc="125">
                <a:solidFill>
                  <a:srgbClr val="FFFFFF"/>
                </a:solidFill>
                <a:latin typeface="Georgia"/>
                <a:cs typeface="Georgia"/>
              </a:rPr>
              <a:t>g</a:t>
            </a:r>
            <a:r>
              <a:rPr dirty="0" sz="2300" spc="85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endParaRPr sz="2300">
              <a:latin typeface="Georgia"/>
              <a:cs typeface="Georgia"/>
            </a:endParaRPr>
          </a:p>
          <a:p>
            <a:pPr lvl="1" marL="887094" indent="-372745">
              <a:lnSpc>
                <a:spcPct val="100000"/>
              </a:lnSpc>
              <a:spcBef>
                <a:spcPts val="2750"/>
              </a:spcBef>
              <a:buSzPct val="123913"/>
              <a:buChar char="•"/>
              <a:tabLst>
                <a:tab pos="887094" algn="l"/>
                <a:tab pos="887730" algn="l"/>
              </a:tabLst>
            </a:pPr>
            <a:r>
              <a:rPr dirty="0" sz="2300" spc="85">
                <a:solidFill>
                  <a:srgbClr val="FFFFFF"/>
                </a:solidFill>
                <a:latin typeface="Georgia"/>
                <a:cs typeface="Georgia"/>
              </a:rPr>
              <a:t>Function</a:t>
            </a:r>
            <a:r>
              <a:rPr dirty="0" sz="2300" spc="-1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300" spc="85">
                <a:solidFill>
                  <a:srgbClr val="FFFFFF"/>
                </a:solidFill>
                <a:latin typeface="Georgia"/>
                <a:cs typeface="Georgia"/>
              </a:rPr>
              <a:t>Calling</a:t>
            </a:r>
            <a:endParaRPr sz="2300">
              <a:latin typeface="Georgia"/>
              <a:cs typeface="Georgia"/>
            </a:endParaRPr>
          </a:p>
          <a:p>
            <a:pPr marL="381000" indent="-368935">
              <a:lnSpc>
                <a:spcPct val="100000"/>
              </a:lnSpc>
              <a:spcBef>
                <a:spcPts val="2685"/>
              </a:spcBef>
              <a:buSzPct val="121568"/>
              <a:buChar char="•"/>
              <a:tabLst>
                <a:tab pos="381000" algn="l"/>
                <a:tab pos="381635" algn="l"/>
              </a:tabLst>
            </a:pPr>
            <a:r>
              <a:rPr dirty="0" sz="2550" spc="85">
                <a:solidFill>
                  <a:srgbClr val="FFFFFF"/>
                </a:solidFill>
                <a:latin typeface="Georgia"/>
                <a:cs typeface="Georgia"/>
              </a:rPr>
              <a:t>Key</a:t>
            </a:r>
            <a:r>
              <a:rPr dirty="0" sz="2550" spc="-1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75">
                <a:solidFill>
                  <a:srgbClr val="FFFFFF"/>
                </a:solidFill>
                <a:latin typeface="Georgia"/>
                <a:cs typeface="Georgia"/>
              </a:rPr>
              <a:t>Components</a:t>
            </a:r>
            <a:endParaRPr sz="255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26520" y="9276854"/>
            <a:ext cx="147955" cy="2559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50" spc="-160">
                <a:solidFill>
                  <a:srgbClr val="FFFFFF"/>
                </a:solidFill>
                <a:latin typeface="Georgia"/>
                <a:cs typeface="Georgia"/>
              </a:rPr>
              <a:t>•</a:t>
            </a:r>
            <a:endParaRPr sz="28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dirty="0" sz="2850" spc="-160">
                <a:solidFill>
                  <a:srgbClr val="FFFFFF"/>
                </a:solidFill>
                <a:latin typeface="Georgia"/>
                <a:cs typeface="Georgia"/>
              </a:rPr>
              <a:t>•</a:t>
            </a:r>
            <a:endParaRPr sz="28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085"/>
              </a:spcBef>
            </a:pPr>
            <a:r>
              <a:rPr dirty="0" sz="2850" spc="-160">
                <a:solidFill>
                  <a:srgbClr val="FFFFFF"/>
                </a:solidFill>
                <a:latin typeface="Georgia"/>
                <a:cs typeface="Georgia"/>
              </a:rPr>
              <a:t>•</a:t>
            </a:r>
            <a:endParaRPr sz="28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dirty="0" sz="2850" spc="-160">
                <a:solidFill>
                  <a:srgbClr val="FFFFFF"/>
                </a:solidFill>
                <a:latin typeface="Georgia"/>
                <a:cs typeface="Georgia"/>
              </a:rPr>
              <a:t>•</a:t>
            </a:r>
            <a:endParaRPr sz="285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98710" y="9321106"/>
            <a:ext cx="1534160" cy="24777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300" spc="90">
                <a:solidFill>
                  <a:srgbClr val="FFFFFF"/>
                </a:solidFill>
                <a:latin typeface="Georgia"/>
                <a:cs typeface="Georgia"/>
              </a:rPr>
              <a:t>Models</a:t>
            </a:r>
            <a:endParaRPr sz="2300">
              <a:latin typeface="Georgia"/>
              <a:cs typeface="Georgia"/>
            </a:endParaRPr>
          </a:p>
          <a:p>
            <a:pPr marL="12700" marR="5080">
              <a:lnSpc>
                <a:spcPct val="199500"/>
              </a:lnSpc>
            </a:pPr>
            <a:r>
              <a:rPr dirty="0" sz="2300" spc="15">
                <a:solidFill>
                  <a:srgbClr val="FFFFFF"/>
                </a:solidFill>
                <a:latin typeface="Georgia"/>
                <a:cs typeface="Georgia"/>
              </a:rPr>
              <a:t>Data </a:t>
            </a:r>
            <a:r>
              <a:rPr dirty="0" sz="2300" spc="2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300" spc="95">
                <a:solidFill>
                  <a:srgbClr val="FFFFFF"/>
                </a:solidFill>
                <a:latin typeface="Georgia"/>
                <a:cs typeface="Georgia"/>
              </a:rPr>
              <a:t>Chain </a:t>
            </a:r>
            <a:r>
              <a:rPr dirty="0" sz="2300" spc="10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300" spc="8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dirty="0" sz="2300" spc="65">
                <a:solidFill>
                  <a:srgbClr val="FFFFFF"/>
                </a:solidFill>
                <a:latin typeface="Georgia"/>
                <a:cs typeface="Georgia"/>
              </a:rPr>
              <a:t>v</a:t>
            </a:r>
            <a:r>
              <a:rPr dirty="0" sz="2300" spc="12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2300" spc="80">
                <a:solidFill>
                  <a:srgbClr val="FFFFFF"/>
                </a:solidFill>
                <a:latin typeface="Georgia"/>
                <a:cs typeface="Georgia"/>
              </a:rPr>
              <a:t>l</a:t>
            </a:r>
            <a:r>
              <a:rPr dirty="0" sz="2300" spc="85">
                <a:solidFill>
                  <a:srgbClr val="FFFFFF"/>
                </a:solidFill>
                <a:latin typeface="Georgia"/>
                <a:cs typeface="Georgia"/>
              </a:rPr>
              <a:t>u</a:t>
            </a:r>
            <a:r>
              <a:rPr dirty="0" sz="2300" spc="12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2300" spc="25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dirty="0" sz="2300" spc="55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dirty="0" sz="2300" spc="30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dirty="0" sz="2300" spc="16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endParaRPr sz="2300">
              <a:latin typeface="Georgia"/>
              <a:cs typeface="Georg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010166" y="1636050"/>
            <a:ext cx="9105900" cy="9329420"/>
            <a:chOff x="10010166" y="1636050"/>
            <a:chExt cx="9105900" cy="93294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10166" y="1636050"/>
              <a:ext cx="9105417" cy="93292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2050" y="1670270"/>
              <a:ext cx="9000734" cy="922444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052050" y="1670273"/>
              <a:ext cx="9001125" cy="9224645"/>
            </a:xfrm>
            <a:custGeom>
              <a:avLst/>
              <a:gdLst/>
              <a:ahLst/>
              <a:cxnLst/>
              <a:rect l="l" t="t" r="r" b="b"/>
              <a:pathLst>
                <a:path w="9001125" h="9224645">
                  <a:moveTo>
                    <a:pt x="0" y="0"/>
                  </a:moveTo>
                  <a:lnTo>
                    <a:pt x="0" y="9224523"/>
                  </a:lnTo>
                  <a:lnTo>
                    <a:pt x="9000708" y="9224523"/>
                  </a:lnTo>
                  <a:lnTo>
                    <a:pt x="9000708" y="0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9729" y="1527300"/>
            <a:ext cx="6266180" cy="17716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105"/>
              </a:spcBef>
            </a:pPr>
            <a:r>
              <a:rPr dirty="0" sz="7200" spc="-210" b="1">
                <a:latin typeface="Arial"/>
                <a:cs typeface="Arial"/>
              </a:rPr>
              <a:t>Sprin</a:t>
            </a:r>
            <a:r>
              <a:rPr dirty="0" sz="7200" spc="-75" b="1">
                <a:latin typeface="Arial"/>
                <a:cs typeface="Arial"/>
              </a:rPr>
              <a:t>g</a:t>
            </a:r>
            <a:r>
              <a:rPr dirty="0" sz="7200" spc="-285" b="1">
                <a:latin typeface="Arial"/>
                <a:cs typeface="Arial"/>
              </a:rPr>
              <a:t> </a:t>
            </a:r>
            <a:r>
              <a:rPr dirty="0" sz="7200" spc="-215" b="1">
                <a:latin typeface="Arial"/>
                <a:cs typeface="Arial"/>
              </a:rPr>
              <a:t>AI</a:t>
            </a:r>
            <a:endParaRPr sz="7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4200" spc="55">
                <a:latin typeface="Georgia"/>
                <a:cs typeface="Georgia"/>
              </a:rPr>
              <a:t>AI</a:t>
            </a:r>
            <a:r>
              <a:rPr dirty="0" sz="4200" spc="-15">
                <a:latin typeface="Georgia"/>
                <a:cs typeface="Georgia"/>
              </a:rPr>
              <a:t> </a:t>
            </a:r>
            <a:r>
              <a:rPr dirty="0" sz="4200" spc="160">
                <a:latin typeface="Georgia"/>
                <a:cs typeface="Georgia"/>
              </a:rPr>
              <a:t>for</a:t>
            </a:r>
            <a:r>
              <a:rPr dirty="0" sz="4200" spc="-10">
                <a:latin typeface="Georgia"/>
                <a:cs typeface="Georgia"/>
              </a:rPr>
              <a:t> </a:t>
            </a:r>
            <a:r>
              <a:rPr dirty="0" sz="4200" spc="180">
                <a:latin typeface="Georgia"/>
                <a:cs typeface="Georgia"/>
              </a:rPr>
              <a:t>Spring</a:t>
            </a:r>
            <a:r>
              <a:rPr dirty="0" sz="4200">
                <a:latin typeface="Georgia"/>
                <a:cs typeface="Georgia"/>
              </a:rPr>
              <a:t> </a:t>
            </a:r>
            <a:r>
              <a:rPr dirty="0" sz="4200" spc="145">
                <a:latin typeface="Georgia"/>
                <a:cs typeface="Georgia"/>
              </a:rPr>
              <a:t>Developers</a:t>
            </a:r>
            <a:endParaRPr sz="4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25650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2565380"/>
            <a:chOff x="0" y="0"/>
            <a:chExt cx="20104100" cy="125653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1" cy="125650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1256506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37875" y="5865526"/>
            <a:ext cx="14615794" cy="11315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250" spc="480"/>
              <a:t>Large</a:t>
            </a:r>
            <a:r>
              <a:rPr dirty="0" sz="7250" spc="-229"/>
              <a:t> </a:t>
            </a:r>
            <a:r>
              <a:rPr dirty="0" sz="7250" spc="475"/>
              <a:t>language</a:t>
            </a:r>
            <a:r>
              <a:rPr dirty="0" sz="7250" spc="-229"/>
              <a:t> </a:t>
            </a:r>
            <a:r>
              <a:rPr dirty="0" sz="7250" spc="440"/>
              <a:t>models</a:t>
            </a:r>
            <a:r>
              <a:rPr dirty="0" sz="7250" spc="-229"/>
              <a:t> </a:t>
            </a:r>
            <a:r>
              <a:rPr dirty="0" sz="7250" spc="-85"/>
              <a:t>(Llm)</a:t>
            </a:r>
            <a:endParaRPr sz="72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256506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9729" y="2632524"/>
            <a:ext cx="7625080" cy="60020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200" spc="170">
                <a:solidFill>
                  <a:srgbClr val="FFFFFF"/>
                </a:solidFill>
                <a:latin typeface="Georgia"/>
                <a:cs typeface="Georgia"/>
              </a:rPr>
              <a:t>Bigger</a:t>
            </a:r>
            <a:r>
              <a:rPr dirty="0" sz="4200" spc="-1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4200" spc="210">
                <a:solidFill>
                  <a:srgbClr val="FFFFFF"/>
                </a:solidFill>
                <a:latin typeface="Georgia"/>
                <a:cs typeface="Georgia"/>
              </a:rPr>
              <a:t>is</a:t>
            </a:r>
            <a:r>
              <a:rPr dirty="0" sz="420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4200" spc="85">
                <a:solidFill>
                  <a:srgbClr val="FFFFFF"/>
                </a:solidFill>
                <a:latin typeface="Georgia"/>
                <a:cs typeface="Georgia"/>
              </a:rPr>
              <a:t>Better</a:t>
            </a:r>
            <a:endParaRPr sz="42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6250">
              <a:latin typeface="Georgia"/>
              <a:cs typeface="Georgia"/>
            </a:endParaRPr>
          </a:p>
          <a:p>
            <a:pPr marL="567055" indent="-551180">
              <a:lnSpc>
                <a:spcPct val="100000"/>
              </a:lnSpc>
              <a:buSzPct val="122368"/>
              <a:buChar char="•"/>
              <a:tabLst>
                <a:tab pos="567055" algn="l"/>
                <a:tab pos="567690" algn="l"/>
              </a:tabLst>
            </a:pPr>
            <a:r>
              <a:rPr dirty="0" sz="3800" spc="135">
                <a:solidFill>
                  <a:srgbClr val="FFFFFF"/>
                </a:solidFill>
                <a:latin typeface="Georgia"/>
                <a:cs typeface="Georgia"/>
              </a:rPr>
              <a:t>Very</a:t>
            </a:r>
            <a:r>
              <a:rPr dirty="0" sz="3800" spc="1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90">
                <a:solidFill>
                  <a:srgbClr val="FFFFFF"/>
                </a:solidFill>
                <a:latin typeface="Georgia"/>
                <a:cs typeface="Georgia"/>
              </a:rPr>
              <a:t>Large</a:t>
            </a:r>
            <a:r>
              <a:rPr dirty="0" sz="3800" spc="1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95">
                <a:solidFill>
                  <a:srgbClr val="FFFFFF"/>
                </a:solidFill>
                <a:latin typeface="Georgia"/>
                <a:cs typeface="Georgia"/>
              </a:rPr>
              <a:t>Neural</a:t>
            </a:r>
            <a:r>
              <a:rPr dirty="0" sz="3800" spc="1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65">
                <a:solidFill>
                  <a:srgbClr val="FFFFFF"/>
                </a:solidFill>
                <a:latin typeface="Georgia"/>
                <a:cs typeface="Georgia"/>
              </a:rPr>
              <a:t>Networks</a:t>
            </a:r>
            <a:endParaRPr sz="3800">
              <a:latin typeface="Georgia"/>
              <a:cs typeface="Georgia"/>
            </a:endParaRPr>
          </a:p>
          <a:p>
            <a:pPr marL="567055" indent="-551180">
              <a:lnSpc>
                <a:spcPct val="100000"/>
              </a:lnSpc>
              <a:spcBef>
                <a:spcPts val="4015"/>
              </a:spcBef>
              <a:buSzPct val="122368"/>
              <a:buChar char="•"/>
              <a:tabLst>
                <a:tab pos="567055" algn="l"/>
                <a:tab pos="567690" algn="l"/>
              </a:tabLst>
            </a:pPr>
            <a:r>
              <a:rPr dirty="0" sz="3800" spc="155">
                <a:solidFill>
                  <a:srgbClr val="FFFFFF"/>
                </a:solidFill>
                <a:latin typeface="Georgia"/>
                <a:cs typeface="Georgia"/>
              </a:rPr>
              <a:t>Vast</a:t>
            </a:r>
            <a:r>
              <a:rPr dirty="0" sz="3800" spc="1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65">
                <a:solidFill>
                  <a:srgbClr val="FFFFFF"/>
                </a:solidFill>
                <a:latin typeface="Georgia"/>
                <a:cs typeface="Georgia"/>
              </a:rPr>
              <a:t>Amounts</a:t>
            </a:r>
            <a:r>
              <a:rPr dirty="0" sz="3800" spc="1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65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dirty="0" sz="3800" spc="1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45">
                <a:solidFill>
                  <a:srgbClr val="FFFFFF"/>
                </a:solidFill>
                <a:latin typeface="Georgia"/>
                <a:cs typeface="Georgia"/>
              </a:rPr>
              <a:t>Training</a:t>
            </a:r>
            <a:r>
              <a:rPr dirty="0" sz="3800" spc="1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0">
                <a:solidFill>
                  <a:srgbClr val="FFFFFF"/>
                </a:solidFill>
                <a:latin typeface="Georgia"/>
                <a:cs typeface="Georgia"/>
              </a:rPr>
              <a:t>Data</a:t>
            </a:r>
            <a:endParaRPr sz="3800">
              <a:latin typeface="Georgia"/>
              <a:cs typeface="Georgia"/>
            </a:endParaRPr>
          </a:p>
          <a:p>
            <a:pPr marL="567055" marR="254000" indent="-550545">
              <a:lnSpc>
                <a:spcPts val="4450"/>
              </a:lnSpc>
              <a:spcBef>
                <a:spcPts val="4255"/>
              </a:spcBef>
              <a:buSzPct val="122368"/>
              <a:buChar char="•"/>
              <a:tabLst>
                <a:tab pos="567055" algn="l"/>
                <a:tab pos="567690" algn="l"/>
              </a:tabLst>
            </a:pPr>
            <a:r>
              <a:rPr dirty="0" sz="3800" spc="65">
                <a:solidFill>
                  <a:srgbClr val="FFFFFF"/>
                </a:solidFill>
                <a:latin typeface="Georgia"/>
                <a:cs typeface="Georgia"/>
              </a:rPr>
              <a:t>Huge</a:t>
            </a:r>
            <a:r>
              <a:rPr dirty="0" sz="3800" spc="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80">
                <a:solidFill>
                  <a:srgbClr val="FFFFFF"/>
                </a:solidFill>
                <a:latin typeface="Georgia"/>
                <a:cs typeface="Georgia"/>
              </a:rPr>
              <a:t>Compute</a:t>
            </a:r>
            <a:r>
              <a:rPr dirty="0" sz="3800" spc="1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35">
                <a:solidFill>
                  <a:srgbClr val="FFFFFF"/>
                </a:solidFill>
                <a:latin typeface="Georgia"/>
                <a:cs typeface="Georgia"/>
              </a:rPr>
              <a:t>Power</a:t>
            </a:r>
            <a:r>
              <a:rPr dirty="0" sz="3800" spc="1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5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dirty="0" sz="3800" spc="1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30">
                <a:solidFill>
                  <a:srgbClr val="FFFFFF"/>
                </a:solidFill>
                <a:latin typeface="Georgia"/>
                <a:cs typeface="Georgia"/>
              </a:rPr>
              <a:t>Train </a:t>
            </a:r>
            <a:r>
              <a:rPr dirty="0" sz="3800" spc="-90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0">
                <a:solidFill>
                  <a:srgbClr val="FFFFFF"/>
                </a:solidFill>
                <a:latin typeface="Georgia"/>
                <a:cs typeface="Georgia"/>
              </a:rPr>
              <a:t>Data</a:t>
            </a:r>
            <a:endParaRPr sz="3800">
              <a:latin typeface="Georgia"/>
              <a:cs typeface="Georgia"/>
            </a:endParaRPr>
          </a:p>
          <a:p>
            <a:pPr marL="567055" indent="-551180">
              <a:lnSpc>
                <a:spcPct val="100000"/>
              </a:lnSpc>
              <a:spcBef>
                <a:spcPts val="3885"/>
              </a:spcBef>
              <a:buSzPct val="122368"/>
              <a:buChar char="•"/>
              <a:tabLst>
                <a:tab pos="567055" algn="l"/>
                <a:tab pos="567690" algn="l"/>
              </a:tabLst>
            </a:pPr>
            <a:r>
              <a:rPr dirty="0" sz="3800" spc="80">
                <a:solidFill>
                  <a:srgbClr val="FFFFFF"/>
                </a:solidFill>
                <a:latin typeface="Georgia"/>
                <a:cs typeface="Georgia"/>
              </a:rPr>
              <a:t>General</a:t>
            </a:r>
            <a:r>
              <a:rPr dirty="0" sz="380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05">
                <a:solidFill>
                  <a:srgbClr val="FFFFFF"/>
                </a:solidFill>
                <a:latin typeface="Georgia"/>
                <a:cs typeface="Georgia"/>
              </a:rPr>
              <a:t>Purpose</a:t>
            </a:r>
            <a:r>
              <a:rPr dirty="0" sz="3800" spc="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35">
                <a:solidFill>
                  <a:srgbClr val="FFFFFF"/>
                </a:solidFill>
                <a:latin typeface="Georgia"/>
                <a:cs typeface="Georgia"/>
              </a:rPr>
              <a:t>AI</a:t>
            </a:r>
            <a:endParaRPr sz="3800">
              <a:latin typeface="Georgia"/>
              <a:cs typeface="Georg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041579" y="1659802"/>
            <a:ext cx="9022080" cy="9245600"/>
            <a:chOff x="10041579" y="1659802"/>
            <a:chExt cx="9022080" cy="92456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2050" y="1670270"/>
              <a:ext cx="9000734" cy="92244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052050" y="1670273"/>
              <a:ext cx="9001125" cy="9224645"/>
            </a:xfrm>
            <a:custGeom>
              <a:avLst/>
              <a:gdLst/>
              <a:ahLst/>
              <a:cxnLst/>
              <a:rect l="l" t="t" r="r" b="b"/>
              <a:pathLst>
                <a:path w="9001125" h="9224645">
                  <a:moveTo>
                    <a:pt x="0" y="0"/>
                  </a:moveTo>
                  <a:lnTo>
                    <a:pt x="0" y="9224523"/>
                  </a:lnTo>
                  <a:lnTo>
                    <a:pt x="9000708" y="9224523"/>
                  </a:lnTo>
                  <a:lnTo>
                    <a:pt x="9000708" y="0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23917" y="1766738"/>
            <a:ext cx="7987030" cy="7105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500" spc="459"/>
              <a:t>Attention</a:t>
            </a:r>
            <a:r>
              <a:rPr dirty="0" sz="4500" spc="-160"/>
              <a:t> </a:t>
            </a:r>
            <a:r>
              <a:rPr dirty="0" sz="4500" spc="215"/>
              <a:t>is</a:t>
            </a:r>
            <a:r>
              <a:rPr dirty="0" sz="4500" spc="-160"/>
              <a:t> </a:t>
            </a:r>
            <a:r>
              <a:rPr dirty="0" sz="4500" spc="885"/>
              <a:t>all</a:t>
            </a:r>
            <a:r>
              <a:rPr dirty="0" sz="4500" spc="-155"/>
              <a:t> </a:t>
            </a:r>
            <a:r>
              <a:rPr dirty="0" sz="4500" spc="220"/>
              <a:t>you</a:t>
            </a:r>
            <a:r>
              <a:rPr dirty="0" sz="4500" spc="-160"/>
              <a:t> </a:t>
            </a:r>
            <a:r>
              <a:rPr dirty="0" sz="4500" spc="65"/>
              <a:t>need</a:t>
            </a:r>
            <a:endParaRPr sz="4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9729" y="2632524"/>
            <a:ext cx="7325359" cy="60020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200" spc="170">
                <a:solidFill>
                  <a:srgbClr val="FFFFFF"/>
                </a:solidFill>
                <a:latin typeface="Georgia"/>
                <a:cs typeface="Georgia"/>
              </a:rPr>
              <a:t>Transformer</a:t>
            </a:r>
            <a:r>
              <a:rPr dirty="0" sz="420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4200" spc="165">
                <a:solidFill>
                  <a:srgbClr val="FFFFFF"/>
                </a:solidFill>
                <a:latin typeface="Georgia"/>
                <a:cs typeface="Georgia"/>
              </a:rPr>
              <a:t>Architecture</a:t>
            </a:r>
            <a:endParaRPr sz="4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6450">
              <a:latin typeface="Georgia"/>
              <a:cs typeface="Georgia"/>
            </a:endParaRPr>
          </a:p>
          <a:p>
            <a:pPr marL="567055" marR="520700" indent="-550545">
              <a:lnSpc>
                <a:spcPts val="4450"/>
              </a:lnSpc>
              <a:spcBef>
                <a:spcPts val="5"/>
              </a:spcBef>
              <a:buSzPct val="122368"/>
              <a:buChar char="•"/>
              <a:tabLst>
                <a:tab pos="567055" algn="l"/>
                <a:tab pos="567690" algn="l"/>
              </a:tabLst>
            </a:pPr>
            <a:r>
              <a:rPr dirty="0" sz="3800" spc="145">
                <a:solidFill>
                  <a:srgbClr val="FFFFFF"/>
                </a:solidFill>
                <a:latin typeface="Georgia"/>
                <a:cs typeface="Georgia"/>
              </a:rPr>
              <a:t>Specialized</a:t>
            </a:r>
            <a:r>
              <a:rPr dirty="0" sz="3800" spc="-1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20">
                <a:solidFill>
                  <a:srgbClr val="FFFFFF"/>
                </a:solidFill>
                <a:latin typeface="Georgia"/>
                <a:cs typeface="Georgia"/>
              </a:rPr>
              <a:t>architecture</a:t>
            </a:r>
            <a:r>
              <a:rPr dirty="0" sz="3800" spc="-1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45">
                <a:solidFill>
                  <a:srgbClr val="FFFFFF"/>
                </a:solidFill>
                <a:latin typeface="Georgia"/>
                <a:cs typeface="Georgia"/>
              </a:rPr>
              <a:t>for </a:t>
            </a:r>
            <a:r>
              <a:rPr dirty="0" sz="3800" spc="-90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14">
                <a:solidFill>
                  <a:srgbClr val="FFFFFF"/>
                </a:solidFill>
                <a:latin typeface="Georgia"/>
                <a:cs typeface="Georgia"/>
              </a:rPr>
              <a:t>token</a:t>
            </a:r>
            <a:r>
              <a:rPr dirty="0" sz="3800" spc="2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00">
                <a:solidFill>
                  <a:srgbClr val="FFFFFF"/>
                </a:solidFill>
                <a:latin typeface="Georgia"/>
                <a:cs typeface="Georgia"/>
              </a:rPr>
              <a:t>prediction</a:t>
            </a:r>
            <a:endParaRPr sz="3800">
              <a:latin typeface="Georgia"/>
              <a:cs typeface="Georgia"/>
            </a:endParaRPr>
          </a:p>
          <a:p>
            <a:pPr marL="567055" indent="-551180">
              <a:lnSpc>
                <a:spcPct val="100000"/>
              </a:lnSpc>
              <a:spcBef>
                <a:spcPts val="3885"/>
              </a:spcBef>
              <a:buSzPct val="122368"/>
              <a:buChar char="•"/>
              <a:tabLst>
                <a:tab pos="567055" algn="l"/>
                <a:tab pos="567690" algn="l"/>
              </a:tabLst>
            </a:pPr>
            <a:r>
              <a:rPr dirty="0" sz="3800" spc="135">
                <a:solidFill>
                  <a:srgbClr val="FFFFFF"/>
                </a:solidFill>
                <a:latin typeface="Georgia"/>
                <a:cs typeface="Georgia"/>
              </a:rPr>
              <a:t>Key</a:t>
            </a:r>
            <a:r>
              <a:rPr dirty="0" sz="3800" spc="-2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10">
                <a:solidFill>
                  <a:srgbClr val="FFFFFF"/>
                </a:solidFill>
                <a:latin typeface="Georgia"/>
                <a:cs typeface="Georgia"/>
              </a:rPr>
              <a:t>Innovation</a:t>
            </a:r>
            <a:endParaRPr sz="3800">
              <a:latin typeface="Georgia"/>
              <a:cs typeface="Georgia"/>
            </a:endParaRPr>
          </a:p>
          <a:p>
            <a:pPr lvl="1" marL="1069340" indent="-550545">
              <a:lnSpc>
                <a:spcPct val="100000"/>
              </a:lnSpc>
              <a:spcBef>
                <a:spcPts val="4015"/>
              </a:spcBef>
              <a:buSzPct val="122368"/>
              <a:buChar char="•"/>
              <a:tabLst>
                <a:tab pos="1069340" algn="l"/>
                <a:tab pos="1069975" algn="l"/>
              </a:tabLst>
            </a:pPr>
            <a:r>
              <a:rPr dirty="0" sz="3800" spc="90">
                <a:solidFill>
                  <a:srgbClr val="FFFFFF"/>
                </a:solidFill>
                <a:latin typeface="Georgia"/>
                <a:cs typeface="Georgia"/>
              </a:rPr>
              <a:t>Attention</a:t>
            </a:r>
            <a:r>
              <a:rPr dirty="0" sz="3800" spc="-1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225">
                <a:solidFill>
                  <a:srgbClr val="FFFFFF"/>
                </a:solidFill>
                <a:latin typeface="Georgia"/>
                <a:cs typeface="Georgia"/>
              </a:rPr>
              <a:t>mechanisms</a:t>
            </a:r>
            <a:endParaRPr sz="3800">
              <a:latin typeface="Georgia"/>
              <a:cs typeface="Georgia"/>
            </a:endParaRPr>
          </a:p>
          <a:p>
            <a:pPr marL="567055" indent="-551180">
              <a:lnSpc>
                <a:spcPct val="100000"/>
              </a:lnSpc>
              <a:spcBef>
                <a:spcPts val="4015"/>
              </a:spcBef>
              <a:buSzPct val="122368"/>
              <a:buChar char="•"/>
              <a:tabLst>
                <a:tab pos="567055" algn="l"/>
                <a:tab pos="567690" algn="l"/>
              </a:tabLst>
            </a:pPr>
            <a:r>
              <a:rPr dirty="0" sz="3800" spc="30">
                <a:solidFill>
                  <a:srgbClr val="FFFFFF"/>
                </a:solidFill>
                <a:latin typeface="Georgia"/>
                <a:cs typeface="Georgia"/>
              </a:rPr>
              <a:t>Not</a:t>
            </a:r>
            <a:r>
              <a:rPr dirty="0" sz="3800" spc="1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50">
                <a:solidFill>
                  <a:srgbClr val="FFFFFF"/>
                </a:solidFill>
                <a:latin typeface="Georgia"/>
                <a:cs typeface="Georgia"/>
              </a:rPr>
              <a:t>Just</a:t>
            </a:r>
            <a:r>
              <a:rPr dirty="0" sz="3800" spc="1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8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3800" spc="1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95">
                <a:solidFill>
                  <a:srgbClr val="FFFFFF"/>
                </a:solidFill>
                <a:latin typeface="Georgia"/>
                <a:cs typeface="Georgia"/>
              </a:rPr>
              <a:t>big</a:t>
            </a:r>
            <a:r>
              <a:rPr dirty="0" sz="3800" spc="2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25">
                <a:solidFill>
                  <a:srgbClr val="FFFFFF"/>
                </a:solidFill>
                <a:latin typeface="Georgia"/>
                <a:cs typeface="Georgia"/>
              </a:rPr>
              <a:t>neural</a:t>
            </a:r>
            <a:r>
              <a:rPr dirty="0" sz="3800" spc="1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80">
                <a:solidFill>
                  <a:srgbClr val="FFFFFF"/>
                </a:solidFill>
                <a:latin typeface="Georgia"/>
                <a:cs typeface="Georgia"/>
              </a:rPr>
              <a:t>network</a:t>
            </a:r>
            <a:endParaRPr sz="380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845189" y="1659802"/>
            <a:ext cx="5414645" cy="9245600"/>
            <a:chOff x="11845189" y="1659802"/>
            <a:chExt cx="5414645" cy="9245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55586" y="1670270"/>
              <a:ext cx="5393653" cy="922444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855660" y="1670273"/>
              <a:ext cx="5393690" cy="9224645"/>
            </a:xfrm>
            <a:custGeom>
              <a:avLst/>
              <a:gdLst/>
              <a:ahLst/>
              <a:cxnLst/>
              <a:rect l="l" t="t" r="r" b="b"/>
              <a:pathLst>
                <a:path w="5393690" h="9224645">
                  <a:moveTo>
                    <a:pt x="0" y="0"/>
                  </a:moveTo>
                  <a:lnTo>
                    <a:pt x="0" y="9224523"/>
                  </a:lnTo>
                  <a:lnTo>
                    <a:pt x="5393488" y="9224523"/>
                  </a:lnTo>
                  <a:lnTo>
                    <a:pt x="5393488" y="0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3917" y="1766738"/>
            <a:ext cx="7987030" cy="7105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500" spc="459"/>
              <a:t>Attention</a:t>
            </a:r>
            <a:r>
              <a:rPr dirty="0" sz="4500" spc="-160"/>
              <a:t> </a:t>
            </a:r>
            <a:r>
              <a:rPr dirty="0" sz="4500" spc="215"/>
              <a:t>is</a:t>
            </a:r>
            <a:r>
              <a:rPr dirty="0" sz="4500" spc="-160"/>
              <a:t> </a:t>
            </a:r>
            <a:r>
              <a:rPr dirty="0" sz="4500" spc="885"/>
              <a:t>all</a:t>
            </a:r>
            <a:r>
              <a:rPr dirty="0" sz="4500" spc="-155"/>
              <a:t> </a:t>
            </a:r>
            <a:r>
              <a:rPr dirty="0" sz="4500" spc="220"/>
              <a:t>you</a:t>
            </a:r>
            <a:r>
              <a:rPr dirty="0" sz="4500" spc="-160"/>
              <a:t> </a:t>
            </a:r>
            <a:r>
              <a:rPr dirty="0" sz="4500" spc="65"/>
              <a:t>need</a:t>
            </a:r>
            <a:endParaRPr sz="4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9729" y="1757166"/>
            <a:ext cx="8616950" cy="1541780"/>
          </a:xfrm>
          <a:prstGeom prst="rect"/>
        </p:spPr>
        <p:txBody>
          <a:bodyPr wrap="square" lIns="0" tIns="55244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434"/>
              </a:spcBef>
            </a:pPr>
            <a:r>
              <a:rPr dirty="0" sz="5250" spc="355"/>
              <a:t>Large</a:t>
            </a:r>
            <a:r>
              <a:rPr dirty="0" sz="5250" spc="-175"/>
              <a:t> </a:t>
            </a:r>
            <a:r>
              <a:rPr dirty="0" sz="5250" spc="165"/>
              <a:t>Language</a:t>
            </a:r>
            <a:r>
              <a:rPr dirty="0" sz="5250" spc="-175"/>
              <a:t> </a:t>
            </a:r>
            <a:r>
              <a:rPr dirty="0" sz="5250" spc="425"/>
              <a:t>Models</a:t>
            </a:r>
            <a:endParaRPr sz="5250"/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4200" spc="150">
                <a:latin typeface="Georgia"/>
                <a:cs typeface="Georgia"/>
              </a:rPr>
              <a:t>So</a:t>
            </a:r>
            <a:r>
              <a:rPr dirty="0" sz="4200" spc="-5">
                <a:latin typeface="Georgia"/>
                <a:cs typeface="Georgia"/>
              </a:rPr>
              <a:t> </a:t>
            </a:r>
            <a:r>
              <a:rPr dirty="0" sz="4200" spc="275">
                <a:latin typeface="Georgia"/>
                <a:cs typeface="Georgia"/>
              </a:rPr>
              <a:t>what</a:t>
            </a:r>
            <a:r>
              <a:rPr dirty="0" sz="4200">
                <a:latin typeface="Georgia"/>
                <a:cs typeface="Georgia"/>
              </a:rPr>
              <a:t> </a:t>
            </a:r>
            <a:r>
              <a:rPr dirty="0" sz="4200" spc="160">
                <a:latin typeface="Georgia"/>
                <a:cs typeface="Georgia"/>
              </a:rPr>
              <a:t>are</a:t>
            </a:r>
            <a:r>
              <a:rPr dirty="0" sz="4200" spc="-5">
                <a:latin typeface="Georgia"/>
                <a:cs typeface="Georgia"/>
              </a:rPr>
              <a:t> </a:t>
            </a:r>
            <a:r>
              <a:rPr dirty="0" sz="4200" spc="125">
                <a:latin typeface="Georgia"/>
                <a:cs typeface="Georgia"/>
              </a:rPr>
              <a:t>LLMs</a:t>
            </a:r>
            <a:endParaRPr sz="4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3917" y="4176304"/>
            <a:ext cx="17470755" cy="611251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562610" marR="5080" indent="-550545">
              <a:lnSpc>
                <a:spcPts val="4450"/>
              </a:lnSpc>
              <a:spcBef>
                <a:spcPts val="330"/>
              </a:spcBef>
              <a:buSzPct val="122368"/>
              <a:buChar char="•"/>
              <a:tabLst>
                <a:tab pos="562610" algn="l"/>
                <a:tab pos="563245" algn="l"/>
              </a:tabLst>
            </a:pPr>
            <a:r>
              <a:rPr dirty="0" sz="3800" spc="70">
                <a:solidFill>
                  <a:srgbClr val="FFFFFF"/>
                </a:solidFill>
                <a:latin typeface="Georgia"/>
                <a:cs typeface="Georgia"/>
              </a:rPr>
              <a:t>LLMs</a:t>
            </a:r>
            <a:r>
              <a:rPr dirty="0" sz="38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95">
                <a:solidFill>
                  <a:srgbClr val="FFFFFF"/>
                </a:solidFill>
                <a:latin typeface="Georgia"/>
                <a:cs typeface="Georgia"/>
              </a:rPr>
              <a:t>are</a:t>
            </a:r>
            <a:r>
              <a:rPr dirty="0" sz="3800" spc="3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8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38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50">
                <a:solidFill>
                  <a:srgbClr val="FFFFFF"/>
                </a:solidFill>
                <a:latin typeface="Georgia"/>
                <a:cs typeface="Georgia"/>
              </a:rPr>
              <a:t>type</a:t>
            </a:r>
            <a:r>
              <a:rPr dirty="0" sz="3800" spc="3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65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dirty="0" sz="38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95">
                <a:solidFill>
                  <a:srgbClr val="FFFFFF"/>
                </a:solidFill>
                <a:latin typeface="Georgia"/>
                <a:cs typeface="Georgia"/>
              </a:rPr>
              <a:t>artificial</a:t>
            </a:r>
            <a:r>
              <a:rPr dirty="0" sz="3800" spc="3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35">
                <a:solidFill>
                  <a:srgbClr val="FFFFFF"/>
                </a:solidFill>
                <a:latin typeface="Georgia"/>
                <a:cs typeface="Georgia"/>
              </a:rPr>
              <a:t>intelligence</a:t>
            </a:r>
            <a:r>
              <a:rPr dirty="0" sz="38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14">
                <a:solidFill>
                  <a:srgbClr val="FFFFFF"/>
                </a:solidFill>
                <a:latin typeface="Georgia"/>
                <a:cs typeface="Georgia"/>
              </a:rPr>
              <a:t>that</a:t>
            </a:r>
            <a:r>
              <a:rPr dirty="0" sz="3800" spc="3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229">
                <a:solidFill>
                  <a:srgbClr val="FFFFFF"/>
                </a:solidFill>
                <a:latin typeface="Georgia"/>
                <a:cs typeface="Georgia"/>
              </a:rPr>
              <a:t>can</a:t>
            </a:r>
            <a:r>
              <a:rPr dirty="0" sz="3800" spc="3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20">
                <a:solidFill>
                  <a:srgbClr val="FFFFFF"/>
                </a:solidFill>
                <a:latin typeface="Georgia"/>
                <a:cs typeface="Georgia"/>
              </a:rPr>
              <a:t>generate</a:t>
            </a:r>
            <a:r>
              <a:rPr dirty="0" sz="38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35">
                <a:solidFill>
                  <a:srgbClr val="FFFFFF"/>
                </a:solidFill>
                <a:latin typeface="Georgia"/>
                <a:cs typeface="Georgia"/>
              </a:rPr>
              <a:t>text, </a:t>
            </a:r>
            <a:r>
              <a:rPr dirty="0" sz="3800" spc="130">
                <a:solidFill>
                  <a:srgbClr val="FFFFFF"/>
                </a:solidFill>
                <a:latin typeface="Georgia"/>
                <a:cs typeface="Georgia"/>
              </a:rPr>
              <a:t>understand </a:t>
            </a:r>
            <a:r>
              <a:rPr dirty="0" sz="3800" spc="-90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14">
                <a:solidFill>
                  <a:srgbClr val="FFFFFF"/>
                </a:solidFill>
                <a:latin typeface="Georgia"/>
                <a:cs typeface="Georgia"/>
              </a:rPr>
              <a:t>language,</a:t>
            </a:r>
            <a:r>
              <a:rPr dirty="0" sz="3800" spc="2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220">
                <a:solidFill>
                  <a:srgbClr val="FFFFFF"/>
                </a:solidFill>
                <a:latin typeface="Georgia"/>
                <a:cs typeface="Georgia"/>
              </a:rPr>
              <a:t>answer</a:t>
            </a:r>
            <a:r>
              <a:rPr dirty="0" sz="38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25">
                <a:solidFill>
                  <a:srgbClr val="FFFFFF"/>
                </a:solidFill>
                <a:latin typeface="Georgia"/>
                <a:cs typeface="Georgia"/>
              </a:rPr>
              <a:t>questions</a:t>
            </a:r>
            <a:r>
              <a:rPr dirty="0" sz="38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55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dirty="0" sz="38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60">
                <a:solidFill>
                  <a:srgbClr val="FFFFFF"/>
                </a:solidFill>
                <a:latin typeface="Georgia"/>
                <a:cs typeface="Georgia"/>
              </a:rPr>
              <a:t>more.</a:t>
            </a:r>
            <a:endParaRPr sz="3800">
              <a:latin typeface="Georgia"/>
              <a:cs typeface="Georgia"/>
            </a:endParaRPr>
          </a:p>
          <a:p>
            <a:pPr marL="562610" marR="225425" indent="-550545">
              <a:lnSpc>
                <a:spcPts val="4450"/>
              </a:lnSpc>
              <a:spcBef>
                <a:spcPts val="4130"/>
              </a:spcBef>
              <a:buSzPct val="122368"/>
              <a:buChar char="•"/>
              <a:tabLst>
                <a:tab pos="562610" algn="l"/>
                <a:tab pos="563245" algn="l"/>
              </a:tabLst>
            </a:pPr>
            <a:r>
              <a:rPr dirty="0" sz="3800" spc="210">
                <a:solidFill>
                  <a:srgbClr val="FFFFFF"/>
                </a:solidFill>
                <a:latin typeface="Georgia"/>
                <a:cs typeface="Georgia"/>
              </a:rPr>
              <a:t>They</a:t>
            </a:r>
            <a:r>
              <a:rPr dirty="0" sz="38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95">
                <a:solidFill>
                  <a:srgbClr val="FFFFFF"/>
                </a:solidFill>
                <a:latin typeface="Georgia"/>
                <a:cs typeface="Georgia"/>
              </a:rPr>
              <a:t>are</a:t>
            </a:r>
            <a:r>
              <a:rPr dirty="0" sz="38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14">
                <a:solidFill>
                  <a:srgbClr val="FFFFFF"/>
                </a:solidFill>
                <a:latin typeface="Georgia"/>
                <a:cs typeface="Georgia"/>
              </a:rPr>
              <a:t>large</a:t>
            </a:r>
            <a:r>
              <a:rPr dirty="0" sz="38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70">
                <a:solidFill>
                  <a:srgbClr val="FFFFFF"/>
                </a:solidFill>
                <a:latin typeface="Georgia"/>
                <a:cs typeface="Georgia"/>
              </a:rPr>
              <a:t>because</a:t>
            </a:r>
            <a:r>
              <a:rPr dirty="0" sz="38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60">
                <a:solidFill>
                  <a:srgbClr val="FFFFFF"/>
                </a:solidFill>
                <a:latin typeface="Georgia"/>
                <a:cs typeface="Georgia"/>
              </a:rPr>
              <a:t>they</a:t>
            </a:r>
            <a:r>
              <a:rPr dirty="0" sz="38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95">
                <a:solidFill>
                  <a:srgbClr val="FFFFFF"/>
                </a:solidFill>
                <a:latin typeface="Georgia"/>
                <a:cs typeface="Georgia"/>
              </a:rPr>
              <a:t>have</a:t>
            </a:r>
            <a:r>
              <a:rPr dirty="0" sz="38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8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38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90">
                <a:solidFill>
                  <a:srgbClr val="FFFFFF"/>
                </a:solidFill>
                <a:latin typeface="Georgia"/>
                <a:cs typeface="Georgia"/>
              </a:rPr>
              <a:t>vast</a:t>
            </a:r>
            <a:r>
              <a:rPr dirty="0" sz="38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30">
                <a:solidFill>
                  <a:srgbClr val="FFFFFF"/>
                </a:solidFill>
                <a:latin typeface="Georgia"/>
                <a:cs typeface="Georgia"/>
              </a:rPr>
              <a:t>number</a:t>
            </a:r>
            <a:r>
              <a:rPr dirty="0" sz="38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65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dirty="0" sz="38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85">
                <a:solidFill>
                  <a:srgbClr val="FFFFFF"/>
                </a:solidFill>
                <a:latin typeface="Georgia"/>
                <a:cs typeface="Georgia"/>
              </a:rPr>
              <a:t>parameters,</a:t>
            </a:r>
            <a:r>
              <a:rPr dirty="0" sz="38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265">
                <a:solidFill>
                  <a:srgbClr val="FFFFFF"/>
                </a:solidFill>
                <a:latin typeface="Georgia"/>
                <a:cs typeface="Georgia"/>
              </a:rPr>
              <a:t>which</a:t>
            </a:r>
            <a:r>
              <a:rPr dirty="0" sz="38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95">
                <a:solidFill>
                  <a:srgbClr val="FFFFFF"/>
                </a:solidFill>
                <a:latin typeface="Georgia"/>
                <a:cs typeface="Georgia"/>
              </a:rPr>
              <a:t>are </a:t>
            </a:r>
            <a:r>
              <a:rPr dirty="0" sz="3800" spc="-90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14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dirty="0" sz="38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14">
                <a:solidFill>
                  <a:srgbClr val="FFFFFF"/>
                </a:solidFill>
                <a:latin typeface="Georgia"/>
                <a:cs typeface="Georgia"/>
              </a:rPr>
              <a:t>parts</a:t>
            </a:r>
            <a:r>
              <a:rPr dirty="0" sz="38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65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dirty="0" sz="38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14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dirty="0" sz="38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35">
                <a:solidFill>
                  <a:srgbClr val="FFFFFF"/>
                </a:solidFill>
                <a:latin typeface="Georgia"/>
                <a:cs typeface="Georgia"/>
              </a:rPr>
              <a:t>model</a:t>
            </a:r>
            <a:r>
              <a:rPr dirty="0" sz="38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14">
                <a:solidFill>
                  <a:srgbClr val="FFFFFF"/>
                </a:solidFill>
                <a:latin typeface="Georgia"/>
                <a:cs typeface="Georgia"/>
              </a:rPr>
              <a:t>that</a:t>
            </a:r>
            <a:r>
              <a:rPr dirty="0" sz="38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95">
                <a:solidFill>
                  <a:srgbClr val="FFFFFF"/>
                </a:solidFill>
                <a:latin typeface="Georgia"/>
                <a:cs typeface="Georgia"/>
              </a:rPr>
              <a:t>are</a:t>
            </a:r>
            <a:r>
              <a:rPr dirty="0" sz="38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30">
                <a:solidFill>
                  <a:srgbClr val="FFFFFF"/>
                </a:solidFill>
                <a:latin typeface="Georgia"/>
                <a:cs typeface="Georgia"/>
              </a:rPr>
              <a:t>learned</a:t>
            </a:r>
            <a:r>
              <a:rPr dirty="0" sz="38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05">
                <a:solidFill>
                  <a:srgbClr val="FFFFFF"/>
                </a:solidFill>
                <a:latin typeface="Georgia"/>
                <a:cs typeface="Georgia"/>
              </a:rPr>
              <a:t>from</a:t>
            </a:r>
            <a:r>
              <a:rPr dirty="0" sz="38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14">
                <a:solidFill>
                  <a:srgbClr val="FFFFFF"/>
                </a:solidFill>
                <a:latin typeface="Georgia"/>
                <a:cs typeface="Georgia"/>
              </a:rPr>
              <a:t>data</a:t>
            </a:r>
            <a:r>
              <a:rPr dirty="0" sz="38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20">
                <a:solidFill>
                  <a:srgbClr val="FFFFFF"/>
                </a:solidFill>
                <a:latin typeface="Georgia"/>
                <a:cs typeface="Georgia"/>
              </a:rPr>
              <a:t>during</a:t>
            </a:r>
            <a:r>
              <a:rPr dirty="0" sz="38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05">
                <a:solidFill>
                  <a:srgbClr val="FFFFFF"/>
                </a:solidFill>
                <a:latin typeface="Georgia"/>
                <a:cs typeface="Georgia"/>
              </a:rPr>
              <a:t>training.</a:t>
            </a:r>
            <a:endParaRPr sz="3800">
              <a:latin typeface="Georgia"/>
              <a:cs typeface="Georgia"/>
            </a:endParaRPr>
          </a:p>
          <a:p>
            <a:pPr marL="562610" indent="-550545">
              <a:lnSpc>
                <a:spcPct val="100000"/>
              </a:lnSpc>
              <a:spcBef>
                <a:spcPts val="3885"/>
              </a:spcBef>
              <a:buSzPct val="122368"/>
              <a:buChar char="•"/>
              <a:tabLst>
                <a:tab pos="562610" algn="l"/>
                <a:tab pos="563245" algn="l"/>
              </a:tabLst>
            </a:pPr>
            <a:r>
              <a:rPr dirty="0" sz="3800" spc="60">
                <a:solidFill>
                  <a:srgbClr val="FFFFFF"/>
                </a:solidFill>
                <a:latin typeface="Georgia"/>
                <a:cs typeface="Georgia"/>
              </a:rPr>
              <a:t>ChatGPT</a:t>
            </a:r>
            <a:endParaRPr sz="3800">
              <a:latin typeface="Georgia"/>
              <a:cs typeface="Georgia"/>
            </a:endParaRPr>
          </a:p>
          <a:p>
            <a:pPr lvl="1" marL="1065530" indent="-551180">
              <a:lnSpc>
                <a:spcPct val="100000"/>
              </a:lnSpc>
              <a:spcBef>
                <a:spcPts val="4015"/>
              </a:spcBef>
              <a:buSzPct val="122368"/>
              <a:buChar char="•"/>
              <a:tabLst>
                <a:tab pos="1065530" algn="l"/>
                <a:tab pos="1066165" algn="l"/>
              </a:tabLst>
            </a:pPr>
            <a:r>
              <a:rPr dirty="0" sz="3800" spc="30">
                <a:solidFill>
                  <a:srgbClr val="FFFFFF"/>
                </a:solidFill>
                <a:latin typeface="Georgia"/>
                <a:cs typeface="Georgia"/>
              </a:rPr>
              <a:t>175</a:t>
            </a:r>
            <a:r>
              <a:rPr dirty="0" sz="3800" spc="2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90">
                <a:solidFill>
                  <a:srgbClr val="FFFFFF"/>
                </a:solidFill>
                <a:latin typeface="Georgia"/>
                <a:cs typeface="Georgia"/>
              </a:rPr>
              <a:t>Billion</a:t>
            </a:r>
            <a:r>
              <a:rPr dirty="0" sz="3800" spc="2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20">
                <a:solidFill>
                  <a:srgbClr val="FFFFFF"/>
                </a:solidFill>
                <a:latin typeface="Georgia"/>
                <a:cs typeface="Georgia"/>
              </a:rPr>
              <a:t>Parameters</a:t>
            </a:r>
            <a:endParaRPr sz="3800">
              <a:latin typeface="Georgia"/>
              <a:cs typeface="Georgia"/>
            </a:endParaRPr>
          </a:p>
          <a:p>
            <a:pPr lvl="1" marL="1065530" indent="-551180">
              <a:lnSpc>
                <a:spcPct val="100000"/>
              </a:lnSpc>
              <a:spcBef>
                <a:spcPts val="4015"/>
              </a:spcBef>
              <a:buSzPct val="122368"/>
              <a:buChar char="•"/>
              <a:tabLst>
                <a:tab pos="1065530" algn="l"/>
                <a:tab pos="1066165" algn="l"/>
              </a:tabLst>
            </a:pPr>
            <a:r>
              <a:rPr dirty="0" sz="3800" spc="145">
                <a:solidFill>
                  <a:srgbClr val="FFFFFF"/>
                </a:solidFill>
                <a:latin typeface="Georgia"/>
                <a:cs typeface="Georgia"/>
              </a:rPr>
              <a:t>Training</a:t>
            </a:r>
            <a:r>
              <a:rPr dirty="0" sz="38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0">
                <a:solidFill>
                  <a:srgbClr val="FFFFFF"/>
                </a:solidFill>
                <a:latin typeface="Georgia"/>
                <a:cs typeface="Georgia"/>
              </a:rPr>
              <a:t>Data</a:t>
            </a:r>
            <a:r>
              <a:rPr dirty="0" sz="38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50">
                <a:solidFill>
                  <a:srgbClr val="FFFFFF"/>
                </a:solidFill>
                <a:latin typeface="Georgia"/>
                <a:cs typeface="Georgia"/>
              </a:rPr>
              <a:t>-</a:t>
            </a:r>
            <a:r>
              <a:rPr dirty="0" sz="38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90">
                <a:solidFill>
                  <a:srgbClr val="FFFFFF"/>
                </a:solidFill>
                <a:latin typeface="Georgia"/>
                <a:cs typeface="Georgia"/>
              </a:rPr>
              <a:t>Hundreds</a:t>
            </a:r>
            <a:r>
              <a:rPr dirty="0" sz="38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65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dirty="0" sz="38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10">
                <a:solidFill>
                  <a:srgbClr val="FFFFFF"/>
                </a:solidFill>
                <a:latin typeface="Georgia"/>
                <a:cs typeface="Georgia"/>
              </a:rPr>
              <a:t>Billions</a:t>
            </a:r>
            <a:r>
              <a:rPr dirty="0" sz="38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65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dirty="0" sz="38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800" spc="170">
                <a:solidFill>
                  <a:srgbClr val="FFFFFF"/>
                </a:solidFill>
                <a:latin typeface="Georgia"/>
                <a:cs typeface="Georgia"/>
              </a:rPr>
              <a:t>words</a:t>
            </a:r>
            <a:endParaRPr sz="3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28253"/>
            <a:ext cx="20104099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2565380"/>
            <a:chOff x="0" y="0"/>
            <a:chExt cx="20104100" cy="125653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1" cy="125650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9" y="628253"/>
              <a:ext cx="20095985" cy="1130855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627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5850" spc="335"/>
              <a:t>Generative</a:t>
            </a:r>
            <a:r>
              <a:rPr dirty="0" sz="5850" spc="-215"/>
              <a:t> </a:t>
            </a:r>
            <a:r>
              <a:rPr dirty="0" sz="5850" spc="-325"/>
              <a:t>AI</a:t>
            </a:r>
            <a:endParaRPr sz="5850"/>
          </a:p>
          <a:p>
            <a:pPr algn="ctr">
              <a:lnSpc>
                <a:spcPct val="100000"/>
              </a:lnSpc>
              <a:spcBef>
                <a:spcPts val="5445"/>
              </a:spcBef>
            </a:pPr>
            <a:r>
              <a:rPr dirty="0" sz="5850" spc="335"/>
              <a:t>Generative</a:t>
            </a:r>
            <a:r>
              <a:rPr dirty="0" sz="5850" spc="-180"/>
              <a:t> </a:t>
            </a:r>
            <a:r>
              <a:rPr dirty="0" sz="5850" spc="535"/>
              <a:t>Pre-Trained</a:t>
            </a:r>
            <a:r>
              <a:rPr dirty="0" sz="5850" spc="-180"/>
              <a:t> </a:t>
            </a:r>
            <a:r>
              <a:rPr dirty="0" sz="5850" spc="800"/>
              <a:t>transformer</a:t>
            </a:r>
            <a:r>
              <a:rPr dirty="0" sz="5850" spc="-180"/>
              <a:t> </a:t>
            </a:r>
            <a:r>
              <a:rPr dirty="0" sz="5850" spc="-220"/>
              <a:t>(GPT)</a:t>
            </a:r>
            <a:endParaRPr sz="58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2024-08-29T21:48:09Z</dcterms:created>
  <dcterms:modified xsi:type="dcterms:W3CDTF">2024-08-29T21:48:09Z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2024-08-29T00:00:00Z</vt:filetime>
  </property>
</Properties>
</file>